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44"/>
  </p:notesMasterIdLst>
  <p:sldIdLst>
    <p:sldId id="503" r:id="rId3"/>
    <p:sldId id="256" r:id="rId4"/>
    <p:sldId id="481" r:id="rId5"/>
    <p:sldId id="523" r:id="rId6"/>
    <p:sldId id="521" r:id="rId7"/>
    <p:sldId id="524" r:id="rId8"/>
    <p:sldId id="483" r:id="rId9"/>
    <p:sldId id="509" r:id="rId10"/>
    <p:sldId id="485" r:id="rId11"/>
    <p:sldId id="494" r:id="rId12"/>
    <p:sldId id="495" r:id="rId13"/>
    <p:sldId id="496" r:id="rId14"/>
    <p:sldId id="499" r:id="rId15"/>
    <p:sldId id="497" r:id="rId16"/>
    <p:sldId id="525" r:id="rId17"/>
    <p:sldId id="526" r:id="rId18"/>
    <p:sldId id="527" r:id="rId19"/>
    <p:sldId id="528" r:id="rId20"/>
    <p:sldId id="529" r:id="rId21"/>
    <p:sldId id="530" r:id="rId22"/>
    <p:sldId id="533" r:id="rId23"/>
    <p:sldId id="540" r:id="rId24"/>
    <p:sldId id="541" r:id="rId25"/>
    <p:sldId id="535" r:id="rId26"/>
    <p:sldId id="553" r:id="rId27"/>
    <p:sldId id="554" r:id="rId28"/>
    <p:sldId id="556" r:id="rId29"/>
    <p:sldId id="555" r:id="rId30"/>
    <p:sldId id="552" r:id="rId31"/>
    <p:sldId id="536" r:id="rId32"/>
    <p:sldId id="534" r:id="rId33"/>
    <p:sldId id="537" r:id="rId34"/>
    <p:sldId id="538" r:id="rId35"/>
    <p:sldId id="544" r:id="rId36"/>
    <p:sldId id="545" r:id="rId37"/>
    <p:sldId id="546" r:id="rId38"/>
    <p:sldId id="547" r:id="rId39"/>
    <p:sldId id="548" r:id="rId40"/>
    <p:sldId id="549" r:id="rId41"/>
    <p:sldId id="543" r:id="rId42"/>
    <p:sldId id="551"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BBE0E3"/>
    <a:srgbClr val="E3AC83"/>
    <a:srgbClr val="181818"/>
    <a:srgbClr val="34363A"/>
    <a:srgbClr val="FFFF66"/>
    <a:srgbClr val="FF0000"/>
    <a:srgbClr val="BDBFC1"/>
    <a:srgbClr val="EAC3B4"/>
    <a:srgbClr val="AC8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0" autoAdjust="0"/>
    <p:restoredTop sz="94577"/>
  </p:normalViewPr>
  <p:slideViewPr>
    <p:cSldViewPr snapToGrid="0">
      <p:cViewPr>
        <p:scale>
          <a:sx n="100" d="100"/>
          <a:sy n="100" d="100"/>
        </p:scale>
        <p:origin x="368" y="52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s-ES_tradnl"/>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s-ES_tradnl"/>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s-ES_tradnl"/>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1E492AF-BD28-844A-9AE6-7501834C0083}" type="slidenum">
              <a:rPr lang="en-US"/>
              <a:pPr/>
              <a:t>‹#›</a:t>
            </a:fld>
            <a:endParaRPr lang="en-US"/>
          </a:p>
        </p:txBody>
      </p:sp>
    </p:spTree>
    <p:extLst>
      <p:ext uri="{BB962C8B-B14F-4D97-AF65-F5344CB8AC3E}">
        <p14:creationId xmlns:p14="http://schemas.microsoft.com/office/powerpoint/2010/main" val="28962196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467CBDD7-73D8-9B43-BD1F-1839DCE59A40}" type="slidenum">
              <a:rPr lang="en-US"/>
              <a:pPr/>
              <a:t>13</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73265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9151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9900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580272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174131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0146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19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815303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93339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458514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24</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71123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A029382-54D5-FD44-9666-2FE1322E93BE}" type="slidenum">
              <a:rPr lang="en-US"/>
              <a:pPr/>
              <a:t>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25</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582392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37178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857494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456382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29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449021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3632ACF5-D53C-164B-A5FB-68C4E461EBF3}" type="slidenum">
              <a:rPr lang="en-US"/>
              <a:pPr/>
              <a:t>30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46793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8FD062D-3B2E-8A41-9873-26D975095FBE}"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602680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368754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A2240F7-6F1E-9F4C-9E07-A7340A9556CF}" type="slidenum">
              <a:rPr lang="en-US"/>
              <a:pPr/>
              <a:t>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52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74F93C2D-0DAE-4E4B-BD09-FAC2DEA4FCED}" type="slidenum">
              <a:rPr lang="en-US"/>
              <a:pPr/>
              <a:t>9</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5097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9AE7BC3-F9F8-6E4C-ADBA-62FC91F8CFD3}" type="slidenum">
              <a:rPr lang="en-US"/>
              <a:pPr/>
              <a:t>10</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110934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6AB4ACC-898F-094F-890C-FD5BBBEB5189}" type="slidenum">
              <a:rPr lang="en-US"/>
              <a:pPr/>
              <a:t>11</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297332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E623B0D-C2BC-E742-94BB-E3F3E8EB397C}" type="slidenum">
              <a:rPr lang="en-US"/>
              <a:pPr/>
              <a:t>12</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s-ES">
              <a:latin typeface="Arial" charset="0"/>
            </a:endParaRPr>
          </a:p>
        </p:txBody>
      </p:sp>
    </p:spTree>
    <p:extLst>
      <p:ext uri="{BB962C8B-B14F-4D97-AF65-F5344CB8AC3E}">
        <p14:creationId xmlns:p14="http://schemas.microsoft.com/office/powerpoint/2010/main" val="76914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dirty="0"/>
              <a:t>Haga clic para modificar el estilo de título del patrón</a:t>
            </a:r>
            <a:endParaRPr lang="es-CL" dirty="0"/>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8" name="Line 4"/>
          <p:cNvSpPr>
            <a:spLocks noChangeShapeType="1"/>
          </p:cNvSpPr>
          <p:nvPr userDrawn="1"/>
        </p:nvSpPr>
        <p:spPr bwMode="auto">
          <a:xfrm>
            <a:off x="4083050" y="6659563"/>
            <a:ext cx="6172200"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
        <p:nvSpPr>
          <p:cNvPr id="11269" name="Text Box 5"/>
          <p:cNvSpPr txBox="1">
            <a:spLocks noChangeArrowheads="1"/>
          </p:cNvSpPr>
          <p:nvPr userDrawn="1"/>
        </p:nvSpPr>
        <p:spPr bwMode="auto">
          <a:xfrm>
            <a:off x="31750" y="6526213"/>
            <a:ext cx="3689350" cy="254000"/>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sz="1000">
                <a:solidFill>
                  <a:schemeClr val="bg2"/>
                </a:solidFill>
                <a:latin typeface="Trebuchet MS" charset="0"/>
              </a:rPr>
              <a:t>D.Mery: Aplicaciones de Visión por Computador               </a:t>
            </a:r>
            <a:fld id="{50165BC5-14CF-284C-9B39-B7DCAA8ACE84}" type="slidenum">
              <a:rPr lang="es-CL" sz="1000">
                <a:solidFill>
                  <a:schemeClr val="bg2"/>
                </a:solidFill>
                <a:latin typeface="Trebuchet MS" charset="0"/>
              </a:rPr>
              <a:pPr/>
              <a:t>‹#›</a:t>
            </a:fld>
            <a:endParaRPr lang="en-US" sz="1000">
              <a:solidFill>
                <a:schemeClr val="bg2"/>
              </a:solidFill>
              <a:latin typeface="Trebuchet MS" charset="0"/>
            </a:endParaRPr>
          </a:p>
        </p:txBody>
      </p:sp>
      <p:sp>
        <p:nvSpPr>
          <p:cNvPr id="11270" name="Text Box 6"/>
          <p:cNvSpPr txBox="1">
            <a:spLocks noChangeArrowheads="1"/>
          </p:cNvSpPr>
          <p:nvPr userDrawn="1"/>
        </p:nvSpPr>
        <p:spPr bwMode="auto">
          <a:xfrm>
            <a:off x="1612900" y="1854200"/>
            <a:ext cx="814388" cy="376238"/>
          </a:xfrm>
          <a:prstGeom prst="rect">
            <a:avLst/>
          </a:prstGeom>
          <a:noFill/>
          <a:ln w="9525">
            <a:solidFill>
              <a:schemeClr val="accent1"/>
            </a:solidFill>
            <a:miter lim="800000"/>
            <a:headEnd/>
            <a:tailEnd/>
          </a:ln>
          <a:effectLst/>
        </p:spPr>
        <p:txBody>
          <a:bodyPr wrap="none">
            <a:prstTxWarp prst="textNoShape">
              <a:avLst/>
            </a:prstTxWarp>
            <a:spAutoFit/>
          </a:bodyPr>
          <a:lstStyle/>
          <a:p>
            <a:r>
              <a:rPr lang="es-CL">
                <a:solidFill>
                  <a:srgbClr val="3399FF"/>
                </a:solidFill>
                <a:latin typeface="Trebuchet MS" charset="0"/>
              </a:rPr>
              <a:t>índice</a:t>
            </a:r>
            <a:endParaRPr lang="en-US">
              <a:solidFill>
                <a:srgbClr val="3399FF"/>
              </a:solidFill>
              <a:latin typeface="Trebuchet MS" charset="0"/>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lstStyle/>
          <a:p>
            <a:pPr>
              <a:defRPr/>
            </a:pPr>
            <a:endParaRPr lang="es-CL">
              <a:latin typeface="Arial" pitchFamily="34" charset="0"/>
            </a:endParaRPr>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r>
              <a:rPr lang="es-CL">
                <a:solidFill>
                  <a:srgbClr val="3399FF"/>
                </a:solidFill>
                <a:latin typeface="Trebuchet MS" charset="0"/>
              </a:rPr>
              <a:t>Introducción</a:t>
            </a:r>
          </a:p>
          <a:p>
            <a:endParaRPr lang="es-CL">
              <a:solidFill>
                <a:srgbClr val="3399FF"/>
              </a:solidFill>
              <a:latin typeface="Trebuchet MS" charset="0"/>
            </a:endParaRPr>
          </a:p>
          <a:p>
            <a:r>
              <a:rPr lang="es-CL">
                <a:solidFill>
                  <a:srgbClr val="3399FF"/>
                </a:solidFill>
                <a:latin typeface="Trebuchet MS" charset="0"/>
              </a:rPr>
              <a:t>Luz, espectro y percepción visual</a:t>
            </a:r>
          </a:p>
          <a:p>
            <a:endParaRPr lang="es-CL">
              <a:solidFill>
                <a:srgbClr val="3399FF"/>
              </a:solidFill>
              <a:latin typeface="Trebuchet MS" charset="0"/>
            </a:endParaRPr>
          </a:p>
          <a:p>
            <a:r>
              <a:rPr lang="es-CL">
                <a:solidFill>
                  <a:srgbClr val="3399FF"/>
                </a:solidFill>
                <a:latin typeface="Trebuchet MS" charset="0"/>
              </a:rPr>
              <a:t>Adquisición de imágenes</a:t>
            </a:r>
          </a:p>
          <a:p>
            <a:endParaRPr lang="es-CL">
              <a:solidFill>
                <a:srgbClr val="3399FF"/>
              </a:solidFill>
              <a:latin typeface="Trebuchet MS"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lstStyle/>
          <a:p>
            <a:pPr>
              <a:defRPr/>
            </a:pPr>
            <a:endParaRPr lang="es-CL">
              <a:latin typeface="Arial" pitchFamily="34" charset="0"/>
            </a:endParaRPr>
          </a:p>
        </p:txBody>
      </p:sp>
      <p:pic>
        <p:nvPicPr>
          <p:cNvPr id="1034" name="Picture 15"/>
          <p:cNvPicPr>
            <a:picLocks noChangeAspect="1" noChangeArrowheads="1"/>
          </p:cNvPicPr>
          <p:nvPr userDrawn="1"/>
        </p:nvPicPr>
        <p:blipFill>
          <a:blip r:embed="rId13">
            <a:lum bright="66000" contrast="18000"/>
          </a:blip>
          <a:srcRect/>
          <a:stretch>
            <a:fillRect/>
          </a:stretch>
        </p:blipFill>
        <p:spPr bwMode="auto">
          <a:xfrm>
            <a:off x="7442200" y="127000"/>
            <a:ext cx="1320800" cy="469900"/>
          </a:xfrm>
          <a:prstGeom prst="rect">
            <a:avLst/>
          </a:prstGeom>
          <a:noFill/>
          <a:ln w="9525">
            <a:noFill/>
            <a:miter lim="800000"/>
            <a:headEnd/>
            <a:tailEnd/>
          </a:ln>
        </p:spPr>
      </p:pic>
      <p:sp>
        <p:nvSpPr>
          <p:cNvPr id="11280" name="Line 16"/>
          <p:cNvSpPr>
            <a:spLocks noChangeShapeType="1"/>
          </p:cNvSpPr>
          <p:nvPr userDrawn="1"/>
        </p:nvSpPr>
        <p:spPr bwMode="auto">
          <a:xfrm flipH="1">
            <a:off x="-119063" y="339725"/>
            <a:ext cx="8305801" cy="0"/>
          </a:xfrm>
          <a:prstGeom prst="line">
            <a:avLst/>
          </a:prstGeom>
          <a:noFill/>
          <a:ln w="9525">
            <a:solidFill>
              <a:schemeClr val="accent1"/>
            </a:solidFill>
            <a:round/>
            <a:headEnd type="oval" w="med" len="med"/>
            <a:tailEnd/>
          </a:ln>
          <a:effectLst/>
        </p:spPr>
        <p:txBody>
          <a:bodyPr/>
          <a:lstStyle/>
          <a:p>
            <a:pPr>
              <a:defRPr/>
            </a:pPr>
            <a:endParaRPr lang="es-C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uc.cl/codigodehonor"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ww.ing.uc.cl/ciencia-de-la-computacion/programas/licenciatura/politica-de-integridad-academica/"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cristian.nova@uc.cl" TargetMode="External"/><Relationship Id="rId4" Type="http://schemas.openxmlformats.org/officeDocument/2006/relationships/hyperlink" Target="mailto:domingo.mery@uc.cl" TargetMode="External"/><Relationship Id="rId9" Type="http://schemas.openxmlformats.org/officeDocument/2006/relationships/hyperlink" Target="http://https/cursos.canvas.uc.cl/courses/39288"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cristian.nova@uc.cl" TargetMode="External"/><Relationship Id="rId4" Type="http://schemas.openxmlformats.org/officeDocument/2006/relationships/hyperlink" Target="mailto:domingo.mery@uc.cl" TargetMode="External"/><Relationship Id="rId9" Type="http://schemas.openxmlformats.org/officeDocument/2006/relationships/hyperlink" Target="http://https/cursos.canvas.uc.cl/courses/39288"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cristian.nova@uc.cl" TargetMode="External"/><Relationship Id="rId4" Type="http://schemas.openxmlformats.org/officeDocument/2006/relationships/hyperlink" Target="mailto:domingo.mery@uc.cl" TargetMode="External"/><Relationship Id="rId9" Type="http://schemas.openxmlformats.org/officeDocument/2006/relationships/hyperlink" Target="http://https/cursos.canvas.uc.cl/courses/39288"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cristian.nova@uc.cl" TargetMode="External"/><Relationship Id="rId4" Type="http://schemas.openxmlformats.org/officeDocument/2006/relationships/hyperlink" Target="mailto:domingo.mery@uc.cl" TargetMode="External"/><Relationship Id="rId9" Type="http://schemas.openxmlformats.org/officeDocument/2006/relationships/hyperlink" Target="http://https/cursos.canvas.uc.cl/courses/39288"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cristian.nova@uc.cl" TargetMode="External"/><Relationship Id="rId4" Type="http://schemas.openxmlformats.org/officeDocument/2006/relationships/hyperlink" Target="mailto:domingo.mery@uc.cl" TargetMode="External"/><Relationship Id="rId9" Type="http://schemas.openxmlformats.org/officeDocument/2006/relationships/hyperlink" Target="http://https/cursos.canvas.uc.cl/courses/39288"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cristian.nova@uc.cl" TargetMode="External"/><Relationship Id="rId4" Type="http://schemas.openxmlformats.org/officeDocument/2006/relationships/hyperlink" Target="mailto:domingo.mery@uc.cl" TargetMode="External"/><Relationship Id="rId9" Type="http://schemas.openxmlformats.org/officeDocument/2006/relationships/hyperlink" Target="http://https/cursos.canvas.uc.cl/courses/3928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cristian.nova@uc.cl" TargetMode="External"/><Relationship Id="rId4" Type="http://schemas.openxmlformats.org/officeDocument/2006/relationships/hyperlink" Target="mailto:domingo.mery@uc.cl" TargetMode="External"/><Relationship Id="rId9" Type="http://schemas.openxmlformats.org/officeDocument/2006/relationships/hyperlink" Target="http://https/cursos.canvas.uc.cl/courses/39288"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omingomery.ing.uc.cl/teaching/patrones/" TargetMode="External"/><Relationship Id="rId3" Type="http://schemas.openxmlformats.org/officeDocument/2006/relationships/hyperlink" Target="http://domingomery.ing.uc.cl/" TargetMode="External"/><Relationship Id="rId7" Type="http://schemas.openxmlformats.org/officeDocument/2006/relationships/hyperlink" Target="https://github.com/domingomery/patrones"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youtube.com/domingomery" TargetMode="External"/><Relationship Id="rId5" Type="http://schemas.openxmlformats.org/officeDocument/2006/relationships/hyperlink" Target="mailto:cristian.nova@uc.cl" TargetMode="External"/><Relationship Id="rId4" Type="http://schemas.openxmlformats.org/officeDocument/2006/relationships/hyperlink" Target="mailto:domingo.mery@uc.cl" TargetMode="External"/><Relationship Id="rId9" Type="http://schemas.openxmlformats.org/officeDocument/2006/relationships/hyperlink" Target="http://https/cursos.canvas.uc.cl/courses/39288"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R</a:t>
            </a:r>
            <a:r>
              <a:rPr lang="es-CL" sz="2400" dirty="0">
                <a:solidFill>
                  <a:srgbClr val="3366FF"/>
                </a:solidFill>
                <a:latin typeface="Trebuchet MS" pitchFamily="34" charset="0"/>
              </a:rPr>
              <a:t>e</a:t>
            </a:r>
            <a:r>
              <a:rPr lang="es-CL" sz="2400" dirty="0">
                <a:solidFill>
                  <a:srgbClr val="FFFF00"/>
                </a:solidFill>
                <a:latin typeface="Trebuchet MS" pitchFamily="34" charset="0"/>
              </a:rPr>
              <a:t>c</a:t>
            </a:r>
            <a:r>
              <a:rPr lang="es-CL" sz="2400" dirty="0">
                <a:solidFill>
                  <a:srgbClr val="00FF00"/>
                </a:solidFill>
                <a:latin typeface="Trebuchet MS" pitchFamily="34" charset="0"/>
              </a:rPr>
              <a:t>o</a:t>
            </a:r>
            <a:r>
              <a:rPr lang="es-CL" sz="2400" dirty="0">
                <a:solidFill>
                  <a:schemeClr val="bg1"/>
                </a:solidFill>
                <a:latin typeface="Trebuchet MS" pitchFamily="34" charset="0"/>
              </a:rPr>
              <a:t>n</a:t>
            </a:r>
            <a:r>
              <a:rPr lang="es-CL" sz="2400" dirty="0">
                <a:solidFill>
                  <a:srgbClr val="FF6600"/>
                </a:solidFill>
                <a:latin typeface="Trebuchet MS" pitchFamily="34" charset="0"/>
              </a:rPr>
              <a:t>o</a:t>
            </a:r>
            <a:r>
              <a:rPr lang="es-CL" sz="2400" dirty="0">
                <a:solidFill>
                  <a:srgbClr val="FF0000"/>
                </a:solidFill>
                <a:latin typeface="Trebuchet MS" pitchFamily="34" charset="0"/>
              </a:rPr>
              <a:t>c</a:t>
            </a:r>
            <a:r>
              <a:rPr lang="es-CL" sz="2400" dirty="0">
                <a:solidFill>
                  <a:srgbClr val="3366FF"/>
                </a:solidFill>
                <a:latin typeface="Trebuchet MS" pitchFamily="34" charset="0"/>
              </a:rPr>
              <a:t>i</a:t>
            </a:r>
            <a:r>
              <a:rPr lang="es-CL" sz="2400" dirty="0">
                <a:solidFill>
                  <a:schemeClr val="bg1"/>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P</a:t>
            </a:r>
            <a:r>
              <a:rPr lang="es-CL" sz="2400" dirty="0">
                <a:solidFill>
                  <a:schemeClr val="bg1"/>
                </a:solidFill>
                <a:latin typeface="Trebuchet MS" pitchFamily="34" charset="0"/>
              </a:rPr>
              <a:t>a</a:t>
            </a:r>
            <a:r>
              <a:rPr lang="es-CL" sz="2400" dirty="0">
                <a:solidFill>
                  <a:srgbClr val="FF6600"/>
                </a:solidFill>
                <a:latin typeface="Trebuchet MS" pitchFamily="34" charset="0"/>
              </a:rPr>
              <a:t>t</a:t>
            </a:r>
            <a:r>
              <a:rPr lang="es-CL" sz="2400" dirty="0">
                <a:solidFill>
                  <a:srgbClr val="FF0000"/>
                </a:solidFill>
                <a:latin typeface="Trebuchet MS" pitchFamily="34" charset="0"/>
              </a:rPr>
              <a:t>r</a:t>
            </a:r>
            <a:r>
              <a:rPr lang="es-CL" sz="2400" dirty="0">
                <a:solidFill>
                  <a:srgbClr val="3366FF"/>
                </a:solidFill>
                <a:latin typeface="Trebuchet MS" pitchFamily="34" charset="0"/>
              </a:rPr>
              <a:t>o</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Departamento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s-CL" sz="2400" b="1">
                <a:solidFill>
                  <a:srgbClr val="FFFFFF"/>
                </a:solidFill>
                <a:latin typeface="Trebuchet MS"/>
                <a:cs typeface="Trebuchet MS"/>
              </a:rPr>
              <a:t>Presentación</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0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47675" y="1903413"/>
            <a:ext cx="7966075" cy="1692771"/>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Metodología</a:t>
            </a:r>
          </a:p>
          <a:p>
            <a:endParaRPr lang="es-ES" b="1" dirty="0">
              <a:solidFill>
                <a:schemeClr val="accent2"/>
              </a:solidFill>
              <a:latin typeface="Trebuchet MS" charset="0"/>
            </a:endParaRPr>
          </a:p>
          <a:p>
            <a:r>
              <a:rPr lang="es-CL" dirty="0">
                <a:solidFill>
                  <a:schemeClr val="accent2"/>
                </a:solidFill>
                <a:latin typeface="Trebuchet MS" charset="0"/>
              </a:rPr>
              <a:t>El curso contempla clases expositivas teóricas, trabajo en clase, ejercicios en grupo y trabajos individuales de programación en computador. Finalmente se realiza un proyecto en grupo.</a:t>
            </a:r>
            <a:endParaRPr lang="es-ES" dirty="0">
              <a:solidFill>
                <a:schemeClr val="accent2"/>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47675" y="1903413"/>
            <a:ext cx="7966075" cy="3077766"/>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Evaluación</a:t>
            </a:r>
          </a:p>
          <a:p>
            <a:endParaRPr lang="es-ES" b="1" dirty="0">
              <a:solidFill>
                <a:schemeClr val="accent2"/>
              </a:solidFill>
              <a:latin typeface="Trebuchet MS" charset="0"/>
            </a:endParaRPr>
          </a:p>
          <a:p>
            <a:r>
              <a:rPr lang="es-ES" b="1" dirty="0">
                <a:solidFill>
                  <a:schemeClr val="accent2"/>
                </a:solidFill>
                <a:latin typeface="Trebuchet MS" charset="0"/>
              </a:rPr>
              <a:t>-	Trabajo en Clases:	20% &gt; 4.0</a:t>
            </a:r>
          </a:p>
          <a:p>
            <a:r>
              <a:rPr lang="es-ES" b="1" dirty="0">
                <a:solidFill>
                  <a:schemeClr val="accent2"/>
                </a:solidFill>
                <a:latin typeface="Trebuchet MS" charset="0"/>
              </a:rPr>
              <a:t>-	3 tareas:		50% &gt; 4.0</a:t>
            </a:r>
          </a:p>
          <a:p>
            <a:r>
              <a:rPr lang="es-ES" b="1" dirty="0">
                <a:solidFill>
                  <a:schemeClr val="accent2"/>
                </a:solidFill>
                <a:latin typeface="Trebuchet MS" charset="0"/>
              </a:rPr>
              <a:t>-	1 proyecto:		30% &gt; 4.0</a:t>
            </a:r>
          </a:p>
          <a:p>
            <a:endParaRPr lang="es-ES" b="1" dirty="0">
              <a:solidFill>
                <a:schemeClr val="accent2"/>
              </a:solidFill>
              <a:latin typeface="Trebuchet MS" charset="0"/>
            </a:endParaRPr>
          </a:p>
          <a:p>
            <a:r>
              <a:rPr lang="es-ES" b="1" dirty="0">
                <a:solidFill>
                  <a:schemeClr val="accent2"/>
                </a:solidFill>
                <a:latin typeface="Trebuchet MS" charset="0"/>
              </a:rPr>
              <a:t>Para aprobar el curso se debe obtener más de 4.0 en cada ítem, de lo contrario la nota será el mínimo de ellas. </a:t>
            </a:r>
          </a:p>
          <a:p>
            <a:endParaRPr lang="es-ES" b="1" dirty="0">
              <a:solidFill>
                <a:schemeClr val="accent2"/>
              </a:solidFill>
              <a:latin typeface="Trebuchet MS" charset="0"/>
            </a:endParaRPr>
          </a:p>
          <a:p>
            <a:endParaRPr lang="es-ES" b="1" dirty="0">
              <a:solidFill>
                <a:schemeClr val="accent2"/>
              </a:solidFill>
              <a:latin typeface="Trebuchet MS"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47675" y="735036"/>
            <a:ext cx="8362950" cy="6740307"/>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Bibliografía</a:t>
            </a:r>
          </a:p>
          <a:p>
            <a:endParaRPr lang="es-ES" sz="3200" b="1" dirty="0">
              <a:solidFill>
                <a:schemeClr val="accent2"/>
              </a:solidFill>
              <a:latin typeface="Trebuchet MS" charset="0"/>
            </a:endParaRPr>
          </a:p>
          <a:p>
            <a:r>
              <a:rPr lang="es-ES" sz="1600" b="1" dirty="0" err="1">
                <a:solidFill>
                  <a:schemeClr val="accent2"/>
                </a:solidFill>
                <a:latin typeface="Trebuchet MS" charset="0"/>
              </a:rPr>
              <a:t>Bishop</a:t>
            </a:r>
            <a:r>
              <a:rPr lang="es-ES" sz="1600" b="1" dirty="0">
                <a:solidFill>
                  <a:schemeClr val="accent2"/>
                </a:solidFill>
                <a:latin typeface="Trebuchet MS" charset="0"/>
              </a:rPr>
              <a:t>, C.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2006.</a:t>
            </a:r>
          </a:p>
          <a:p>
            <a:r>
              <a:rPr lang="es-ES" sz="1600" b="1" dirty="0" err="1">
                <a:solidFill>
                  <a:schemeClr val="accent2"/>
                </a:solidFill>
                <a:latin typeface="Trebuchet MS" charset="0"/>
              </a:rPr>
              <a:t>Bishop</a:t>
            </a:r>
            <a:r>
              <a:rPr lang="es-ES" sz="1600" b="1" dirty="0">
                <a:solidFill>
                  <a:schemeClr val="accent2"/>
                </a:solidFill>
                <a:latin typeface="Trebuchet MS" charset="0"/>
              </a:rPr>
              <a:t>, C.	Neural Network </a:t>
            </a:r>
            <a:r>
              <a:rPr lang="es-ES" sz="1600" b="1" dirty="0" err="1">
                <a:solidFill>
                  <a:schemeClr val="accent2"/>
                </a:solidFill>
                <a:latin typeface="Trebuchet MS" charset="0"/>
              </a:rPr>
              <a:t>for</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New York, Oxford 		</a:t>
            </a:r>
            <a:r>
              <a:rPr lang="es-ES" sz="1600" b="1" dirty="0" err="1">
                <a:solidFill>
                  <a:schemeClr val="accent2"/>
                </a:solidFill>
                <a:latin typeface="Trebuchet MS" charset="0"/>
              </a:rPr>
              <a:t>University</a:t>
            </a:r>
            <a:r>
              <a:rPr lang="es-ES" sz="1600" b="1" dirty="0">
                <a:solidFill>
                  <a:schemeClr val="accent2"/>
                </a:solidFill>
                <a:latin typeface="Trebuchet MS" charset="0"/>
              </a:rPr>
              <a:t> </a:t>
            </a:r>
            <a:r>
              <a:rPr lang="es-ES" sz="1600" b="1" dirty="0" err="1">
                <a:solidFill>
                  <a:schemeClr val="accent2"/>
                </a:solidFill>
                <a:latin typeface="Trebuchet MS" charset="0"/>
              </a:rPr>
              <a:t>Press</a:t>
            </a:r>
            <a:r>
              <a:rPr lang="es-ES" sz="1600" b="1" dirty="0">
                <a:solidFill>
                  <a:schemeClr val="accent2"/>
                </a:solidFill>
                <a:latin typeface="Trebuchet MS" charset="0"/>
              </a:rPr>
              <a:t> Inc., </a:t>
            </a:r>
            <a:r>
              <a:rPr lang="es-ES" sz="1600" b="1" dirty="0" err="1">
                <a:solidFill>
                  <a:schemeClr val="accent2"/>
                </a:solidFill>
                <a:latin typeface="Trebuchet MS" charset="0"/>
              </a:rPr>
              <a:t>Reprinted</a:t>
            </a:r>
            <a:r>
              <a:rPr lang="es-ES" sz="1600" b="1" dirty="0">
                <a:solidFill>
                  <a:schemeClr val="accent2"/>
                </a:solidFill>
                <a:latin typeface="Trebuchet MS" charset="0"/>
              </a:rPr>
              <a:t>, 2005.</a:t>
            </a:r>
          </a:p>
          <a:p>
            <a:r>
              <a:rPr lang="es-ES" sz="1600" b="1" dirty="0">
                <a:solidFill>
                  <a:schemeClr val="accent2"/>
                </a:solidFill>
                <a:latin typeface="Trebuchet MS" charset="0"/>
              </a:rPr>
              <a:t>da </a:t>
            </a:r>
            <a:r>
              <a:rPr lang="es-ES" sz="1600" b="1" dirty="0" err="1">
                <a:solidFill>
                  <a:schemeClr val="accent2"/>
                </a:solidFill>
                <a:latin typeface="Trebuchet MS" charset="0"/>
              </a:rPr>
              <a:t>Fontoura</a:t>
            </a:r>
            <a:r>
              <a:rPr lang="es-ES" sz="1600" b="1" dirty="0">
                <a:solidFill>
                  <a:schemeClr val="accent2"/>
                </a:solidFill>
                <a:latin typeface="Trebuchet MS" charset="0"/>
              </a:rPr>
              <a:t>, L.; </a:t>
            </a:r>
            <a:r>
              <a:rPr lang="es-ES" sz="1600" b="1" dirty="0" err="1">
                <a:solidFill>
                  <a:schemeClr val="accent2"/>
                </a:solidFill>
                <a:latin typeface="Trebuchet MS" charset="0"/>
              </a:rPr>
              <a:t>Marcondes</a:t>
            </a:r>
            <a:r>
              <a:rPr lang="es-ES" sz="1600" b="1" dirty="0">
                <a:solidFill>
                  <a:schemeClr val="accent2"/>
                </a:solidFill>
                <a:latin typeface="Trebuchet MS" charset="0"/>
              </a:rPr>
              <a:t>, R. </a:t>
            </a:r>
            <a:r>
              <a:rPr lang="es-ES" sz="1600" b="1" dirty="0" err="1">
                <a:solidFill>
                  <a:schemeClr val="accent2"/>
                </a:solidFill>
                <a:latin typeface="Trebuchet MS" charset="0"/>
              </a:rPr>
              <a:t>Shape</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a:t>
            </a:r>
            <a:r>
              <a:rPr lang="es-ES" sz="1600" b="1" dirty="0" err="1">
                <a:solidFill>
                  <a:schemeClr val="accent2"/>
                </a:solidFill>
                <a:latin typeface="Trebuchet MS" charset="0"/>
              </a:rPr>
              <a:t>Classification</a:t>
            </a:r>
            <a:r>
              <a:rPr lang="es-ES" sz="1600" b="1" dirty="0">
                <a:solidFill>
                  <a:schemeClr val="accent2"/>
                </a:solidFill>
                <a:latin typeface="Trebuchet MS" charset="0"/>
              </a:rPr>
              <a:t>, Boca </a:t>
            </a:r>
            <a:r>
              <a:rPr lang="es-ES" sz="1600" b="1" dirty="0" err="1">
                <a:solidFill>
                  <a:schemeClr val="accent2"/>
                </a:solidFill>
                <a:latin typeface="Trebuchet MS" charset="0"/>
              </a:rPr>
              <a:t>Raton</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2001.</a:t>
            </a:r>
          </a:p>
          <a:p>
            <a:r>
              <a:rPr lang="es-ES" sz="1600" b="1" dirty="0">
                <a:solidFill>
                  <a:schemeClr val="accent2"/>
                </a:solidFill>
                <a:latin typeface="Trebuchet MS" charset="0"/>
              </a:rPr>
              <a:t>Duda, R.; </a:t>
            </a:r>
            <a:r>
              <a:rPr lang="es-ES" sz="1600" b="1" dirty="0" err="1">
                <a:solidFill>
                  <a:schemeClr val="accent2"/>
                </a:solidFill>
                <a:latin typeface="Trebuchet MS" charset="0"/>
              </a:rPr>
              <a:t>Hart</a:t>
            </a:r>
            <a:r>
              <a:rPr lang="es-ES" sz="1600" b="1" dirty="0">
                <a:solidFill>
                  <a:schemeClr val="accent2"/>
                </a:solidFill>
                <a:latin typeface="Trebuchet MS" charset="0"/>
              </a:rPr>
              <a:t>, P.; </a:t>
            </a:r>
            <a:r>
              <a:rPr lang="es-ES" sz="1600" b="1" dirty="0" err="1">
                <a:solidFill>
                  <a:schemeClr val="accent2"/>
                </a:solidFill>
                <a:latin typeface="Trebuchet MS" charset="0"/>
              </a:rPr>
              <a:t>Stork</a:t>
            </a:r>
            <a:r>
              <a:rPr lang="es-ES" sz="1600" b="1" dirty="0">
                <a:solidFill>
                  <a:schemeClr val="accent2"/>
                </a:solidFill>
                <a:latin typeface="Trebuchet MS" charset="0"/>
              </a:rPr>
              <a:t>, D.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Classification</a:t>
            </a:r>
            <a:r>
              <a:rPr lang="es-ES" sz="1600" b="1" dirty="0">
                <a:solidFill>
                  <a:schemeClr val="accent2"/>
                </a:solidFill>
                <a:latin typeface="Trebuchet MS" charset="0"/>
              </a:rPr>
              <a:t>, New York, John </a:t>
            </a:r>
            <a:r>
              <a:rPr lang="es-ES" sz="1600" b="1" dirty="0" err="1">
                <a:solidFill>
                  <a:schemeClr val="accent2"/>
                </a:solidFill>
                <a:latin typeface="Trebuchet MS" charset="0"/>
              </a:rPr>
              <a:t>Wiley</a:t>
            </a:r>
            <a:r>
              <a:rPr lang="es-ES" sz="1600" b="1" dirty="0">
                <a:solidFill>
                  <a:schemeClr val="accent2"/>
                </a:solidFill>
                <a:latin typeface="Trebuchet MS" charset="0"/>
              </a:rPr>
              <a:t> &amp; </a:t>
            </a:r>
            <a:r>
              <a:rPr lang="es-ES" sz="1600" b="1" dirty="0" err="1">
                <a:solidFill>
                  <a:schemeClr val="accent2"/>
                </a:solidFill>
                <a:latin typeface="Trebuchet MS" charset="0"/>
              </a:rPr>
              <a:t>Sons</a:t>
            </a:r>
            <a:r>
              <a:rPr lang="es-ES" sz="1600" b="1" dirty="0">
                <a:solidFill>
                  <a:schemeClr val="accent2"/>
                </a:solidFill>
                <a:latin typeface="Trebuchet MS" charset="0"/>
              </a:rPr>
              <a:t>, 		Inc., 2001.</a:t>
            </a:r>
          </a:p>
          <a:p>
            <a:r>
              <a:rPr lang="es-ES" sz="1600" b="1" dirty="0" err="1">
                <a:solidFill>
                  <a:schemeClr val="accent2"/>
                </a:solidFill>
                <a:latin typeface="Trebuchet MS" charset="0"/>
              </a:rPr>
              <a:t>Hastie</a:t>
            </a:r>
            <a:r>
              <a:rPr lang="es-ES" sz="1600" b="1" dirty="0">
                <a:solidFill>
                  <a:schemeClr val="accent2"/>
                </a:solidFill>
                <a:latin typeface="Trebuchet MS" charset="0"/>
              </a:rPr>
              <a:t>, T.; </a:t>
            </a:r>
            <a:r>
              <a:rPr lang="es-ES" sz="1600" b="1" dirty="0" err="1">
                <a:solidFill>
                  <a:schemeClr val="accent2"/>
                </a:solidFill>
                <a:latin typeface="Trebuchet MS" charset="0"/>
              </a:rPr>
              <a:t>Tibshirani</a:t>
            </a:r>
            <a:r>
              <a:rPr lang="es-ES" sz="1600" b="1" dirty="0">
                <a:solidFill>
                  <a:schemeClr val="accent2"/>
                </a:solidFill>
                <a:latin typeface="Trebuchet MS" charset="0"/>
              </a:rPr>
              <a:t>, R,; Friedman, J.: </a:t>
            </a:r>
            <a:r>
              <a:rPr lang="es-ES" sz="1600" b="1" dirty="0" err="1">
                <a:solidFill>
                  <a:schemeClr val="accent2"/>
                </a:solidFill>
                <a:latin typeface="Trebuchet MS" charset="0"/>
              </a:rPr>
              <a:t>The</a:t>
            </a:r>
            <a:r>
              <a:rPr lang="es-ES" sz="1600" b="1" dirty="0">
                <a:solidFill>
                  <a:schemeClr val="accent2"/>
                </a:solidFill>
                <a:latin typeface="Trebuchet MS" charset="0"/>
              </a:rPr>
              <a:t> </a:t>
            </a:r>
            <a:r>
              <a:rPr lang="es-ES" sz="1600" b="1" dirty="0" err="1">
                <a:solidFill>
                  <a:schemeClr val="accent2"/>
                </a:solidFill>
                <a:latin typeface="Trebuchet MS" charset="0"/>
              </a:rPr>
              <a:t>Elements</a:t>
            </a:r>
            <a:r>
              <a:rPr lang="es-ES" sz="1600" b="1" dirty="0">
                <a:solidFill>
                  <a:schemeClr val="accent2"/>
                </a:solidFill>
                <a:latin typeface="Trebuchet MS" charset="0"/>
              </a:rPr>
              <a:t> of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2001.</a:t>
            </a:r>
          </a:p>
          <a:p>
            <a:r>
              <a:rPr lang="es-ES" sz="1600" b="1" dirty="0" err="1">
                <a:solidFill>
                  <a:schemeClr val="accent2"/>
                </a:solidFill>
                <a:latin typeface="Trebuchet MS" charset="0"/>
              </a:rPr>
              <a:t>Marsland</a:t>
            </a:r>
            <a:r>
              <a:rPr lang="es-ES" sz="1600" b="1" dirty="0">
                <a:solidFill>
                  <a:schemeClr val="accent2"/>
                </a:solidFill>
                <a:latin typeface="Trebuchet MS" charset="0"/>
              </a:rPr>
              <a:t>, S.	Machine </a:t>
            </a:r>
            <a:r>
              <a:rPr lang="es-ES" sz="1600" b="1" dirty="0" err="1">
                <a:solidFill>
                  <a:schemeClr val="accent2"/>
                </a:solidFill>
                <a:latin typeface="Trebuchet MS" charset="0"/>
              </a:rPr>
              <a:t>Learning</a:t>
            </a:r>
            <a:r>
              <a:rPr lang="es-ES" sz="1600" b="1" dirty="0">
                <a:solidFill>
                  <a:schemeClr val="accent2"/>
                </a:solidFill>
                <a:latin typeface="Trebuchet MS" charset="0"/>
              </a:rPr>
              <a:t>: </a:t>
            </a:r>
            <a:r>
              <a:rPr lang="es-ES" sz="1600" b="1" dirty="0" err="1">
                <a:solidFill>
                  <a:schemeClr val="accent2"/>
                </a:solidFill>
                <a:latin typeface="Trebuchet MS" charset="0"/>
              </a:rPr>
              <a:t>An</a:t>
            </a:r>
            <a:r>
              <a:rPr lang="es-ES" sz="1600" b="1" dirty="0">
                <a:solidFill>
                  <a:schemeClr val="accent2"/>
                </a:solidFill>
                <a:latin typeface="Trebuchet MS" charset="0"/>
              </a:rPr>
              <a:t> </a:t>
            </a:r>
            <a:r>
              <a:rPr lang="es-ES" sz="1600" b="1" dirty="0" err="1">
                <a:solidFill>
                  <a:schemeClr val="accent2"/>
                </a:solidFill>
                <a:latin typeface="Trebuchet MS" charset="0"/>
              </a:rPr>
              <a:t>algorithmic</a:t>
            </a:r>
            <a:r>
              <a:rPr lang="es-ES" sz="1600" b="1" dirty="0">
                <a:solidFill>
                  <a:schemeClr val="accent2"/>
                </a:solidFill>
                <a:latin typeface="Trebuchet MS" charset="0"/>
              </a:rPr>
              <a:t> </a:t>
            </a:r>
            <a:r>
              <a:rPr lang="es-ES" sz="1600" b="1" dirty="0" err="1">
                <a:solidFill>
                  <a:schemeClr val="accent2"/>
                </a:solidFill>
                <a:latin typeface="Trebuchet MS" charset="0"/>
              </a:rPr>
              <a:t>Perspective</a:t>
            </a:r>
            <a:r>
              <a:rPr lang="es-ES" sz="1600" b="1" dirty="0">
                <a:solidFill>
                  <a:schemeClr val="accent2"/>
                </a:solidFill>
                <a:latin typeface="Trebuchet MS" charset="0"/>
              </a:rPr>
              <a:t>, CRC </a:t>
            </a:r>
            <a:r>
              <a:rPr lang="es-ES" sz="1600" b="1" dirty="0" err="1">
                <a:solidFill>
                  <a:schemeClr val="accent2"/>
                </a:solidFill>
                <a:latin typeface="Trebuchet MS" charset="0"/>
              </a:rPr>
              <a:t>Press</a:t>
            </a:r>
            <a:r>
              <a:rPr lang="es-ES" sz="1600" b="1" dirty="0">
                <a:solidFill>
                  <a:schemeClr val="accent2"/>
                </a:solidFill>
                <a:latin typeface="Trebuchet MS" charset="0"/>
              </a:rPr>
              <a:t>, 2009.</a:t>
            </a:r>
          </a:p>
          <a:p>
            <a:r>
              <a:rPr lang="es-ES" sz="1600" b="1" dirty="0">
                <a:solidFill>
                  <a:schemeClr val="accent2"/>
                </a:solidFill>
                <a:latin typeface="Trebuchet MS" charset="0"/>
              </a:rPr>
              <a:t>Mery, D.; </a:t>
            </a:r>
            <a:r>
              <a:rPr lang="es-ES" sz="1600" b="1" dirty="0" err="1">
                <a:solidFill>
                  <a:schemeClr val="accent2"/>
                </a:solidFill>
                <a:latin typeface="Trebuchet MS" charset="0"/>
              </a:rPr>
              <a:t>Pieringer</a:t>
            </a:r>
            <a:r>
              <a:rPr lang="es-ES" sz="1600" b="1" dirty="0">
                <a:solidFill>
                  <a:schemeClr val="accent2"/>
                </a:solidFill>
                <a:latin typeface="Trebuchet MS" charset="0"/>
              </a:rPr>
              <a:t>, C.: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 </a:t>
            </a:r>
            <a:r>
              <a:rPr lang="es-ES" sz="1600" b="1" dirty="0" err="1">
                <a:solidFill>
                  <a:schemeClr val="accent2"/>
                </a:solidFill>
                <a:latin typeface="Trebuchet MS" charset="0"/>
              </a:rPr>
              <a:t>for</a:t>
            </a:r>
            <a:r>
              <a:rPr lang="es-ES" sz="1600" b="1" dirty="0">
                <a:solidFill>
                  <a:schemeClr val="accent2"/>
                </a:solidFill>
                <a:latin typeface="Trebuchet MS" charset="0"/>
              </a:rPr>
              <a:t> X-</a:t>
            </a:r>
            <a:r>
              <a:rPr lang="es-ES" sz="1600" b="1" dirty="0" err="1">
                <a:solidFill>
                  <a:schemeClr val="accent2"/>
                </a:solidFill>
                <a:latin typeface="Trebuchet MS" charset="0"/>
              </a:rPr>
              <a:t>ray</a:t>
            </a:r>
            <a:r>
              <a:rPr lang="es-ES" sz="1600" b="1" dirty="0">
                <a:solidFill>
                  <a:schemeClr val="accent2"/>
                </a:solidFill>
                <a:latin typeface="Trebuchet MS" charset="0"/>
              </a:rPr>
              <a:t> </a:t>
            </a:r>
            <a:r>
              <a:rPr lang="es-ES" sz="1600" b="1" dirty="0" err="1">
                <a:solidFill>
                  <a:schemeClr val="accent2"/>
                </a:solidFill>
                <a:latin typeface="Trebuchet MS" charset="0"/>
              </a:rPr>
              <a:t>Testing</a:t>
            </a:r>
            <a:r>
              <a:rPr lang="es-ES" sz="1600" b="1" dirty="0">
                <a:solidFill>
                  <a:schemeClr val="accent2"/>
                </a:solidFill>
                <a:latin typeface="Trebuchet MS" charset="0"/>
              </a:rPr>
              <a:t>, </a:t>
            </a:r>
            <a:r>
              <a:rPr lang="es-ES" sz="1600" b="1" dirty="0" err="1">
                <a:solidFill>
                  <a:schemeClr val="accent2"/>
                </a:solidFill>
                <a:latin typeface="Trebuchet MS" charset="0"/>
              </a:rPr>
              <a:t>Springer</a:t>
            </a:r>
            <a:r>
              <a:rPr lang="es-ES" sz="1600" b="1" dirty="0">
                <a:solidFill>
                  <a:schemeClr val="accent2"/>
                </a:solidFill>
                <a:latin typeface="Trebuchet MS" charset="0"/>
              </a:rPr>
              <a:t>, 2021</a:t>
            </a:r>
          </a:p>
          <a:p>
            <a:r>
              <a:rPr lang="es-ES" sz="1600" b="1" dirty="0">
                <a:solidFill>
                  <a:schemeClr val="accent2"/>
                </a:solidFill>
                <a:latin typeface="Trebuchet MS" charset="0"/>
              </a:rPr>
              <a:t>Nixon, M.; Aguado, A. </a:t>
            </a:r>
            <a:r>
              <a:rPr lang="es-ES" sz="1600" b="1" dirty="0" err="1">
                <a:solidFill>
                  <a:schemeClr val="accent2"/>
                </a:solidFill>
                <a:latin typeface="Trebuchet MS" charset="0"/>
              </a:rPr>
              <a:t>Feature</a:t>
            </a:r>
            <a:r>
              <a:rPr lang="es-ES" sz="1600" b="1" dirty="0">
                <a:solidFill>
                  <a:schemeClr val="accent2"/>
                </a:solidFill>
                <a:latin typeface="Trebuchet MS" charset="0"/>
              </a:rPr>
              <a:t> </a:t>
            </a:r>
            <a:r>
              <a:rPr lang="es-ES" sz="1600" b="1" dirty="0" err="1">
                <a:solidFill>
                  <a:schemeClr val="accent2"/>
                </a:solidFill>
                <a:latin typeface="Trebuchet MS" charset="0"/>
              </a:rPr>
              <a:t>Extraction</a:t>
            </a:r>
            <a:r>
              <a:rPr lang="es-ES" sz="1600" b="1" dirty="0">
                <a:solidFill>
                  <a:schemeClr val="accent2"/>
                </a:solidFill>
                <a:latin typeface="Trebuchet MS" charset="0"/>
              </a:rPr>
              <a:t> &amp; </a:t>
            </a:r>
            <a:r>
              <a:rPr lang="es-ES" sz="1600" b="1" dirty="0" err="1">
                <a:solidFill>
                  <a:schemeClr val="accent2"/>
                </a:solidFill>
                <a:latin typeface="Trebuchet MS" charset="0"/>
              </a:rPr>
              <a:t>Image</a:t>
            </a:r>
            <a:r>
              <a:rPr lang="es-ES" sz="1600" b="1" dirty="0">
                <a:solidFill>
                  <a:schemeClr val="accent2"/>
                </a:solidFill>
                <a:latin typeface="Trebuchet MS" charset="0"/>
              </a:rPr>
              <a:t> </a:t>
            </a:r>
            <a:r>
              <a:rPr lang="es-ES" sz="1600" b="1" dirty="0" err="1">
                <a:solidFill>
                  <a:schemeClr val="accent2"/>
                </a:solidFill>
                <a:latin typeface="Trebuchet MS" charset="0"/>
              </a:rPr>
              <a:t>Processing</a:t>
            </a:r>
            <a:r>
              <a:rPr lang="es-ES" sz="1600" b="1" dirty="0">
                <a:solidFill>
                  <a:schemeClr val="accent2"/>
                </a:solidFill>
                <a:latin typeface="Trebuchet MS" charset="0"/>
              </a:rPr>
              <a:t>, </a:t>
            </a:r>
            <a:r>
              <a:rPr lang="es-ES" sz="1600" b="1" dirty="0" err="1">
                <a:solidFill>
                  <a:schemeClr val="accent2"/>
                </a:solidFill>
                <a:latin typeface="Trebuchet MS" charset="0"/>
              </a:rPr>
              <a:t>Amsterdam</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2004.</a:t>
            </a:r>
          </a:p>
          <a:p>
            <a:r>
              <a:rPr lang="es-ES" sz="1600" b="1" dirty="0" err="1">
                <a:solidFill>
                  <a:schemeClr val="accent2"/>
                </a:solidFill>
                <a:latin typeface="Trebuchet MS" charset="0"/>
              </a:rPr>
              <a:t>Webb</a:t>
            </a:r>
            <a:r>
              <a:rPr lang="es-ES" sz="1600" b="1" dirty="0">
                <a:solidFill>
                  <a:schemeClr val="accent2"/>
                </a:solidFill>
                <a:latin typeface="Trebuchet MS" charset="0"/>
              </a:rPr>
              <a:t>, A.		</a:t>
            </a:r>
            <a:r>
              <a:rPr lang="es-ES" sz="1600" b="1" dirty="0" err="1">
                <a:solidFill>
                  <a:schemeClr val="accent2"/>
                </a:solidFill>
                <a:latin typeface="Trebuchet MS" charset="0"/>
              </a:rPr>
              <a:t>Statistical</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t>
            </a:r>
            <a:r>
              <a:rPr lang="es-ES" sz="1600" b="1" dirty="0" err="1">
                <a:solidFill>
                  <a:schemeClr val="accent2"/>
                </a:solidFill>
                <a:latin typeface="Trebuchet MS" charset="0"/>
              </a:rPr>
              <a:t>Wiley</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2002.</a:t>
            </a:r>
          </a:p>
          <a:p>
            <a:r>
              <a:rPr lang="es-ES" sz="1600" b="1" dirty="0" err="1">
                <a:solidFill>
                  <a:schemeClr val="accent2"/>
                </a:solidFill>
                <a:latin typeface="Trebuchet MS" charset="0"/>
              </a:rPr>
              <a:t>Witten</a:t>
            </a:r>
            <a:r>
              <a:rPr lang="es-ES" sz="1600" b="1" dirty="0">
                <a:solidFill>
                  <a:schemeClr val="accent2"/>
                </a:solidFill>
                <a:latin typeface="Trebuchet MS" charset="0"/>
              </a:rPr>
              <a:t>, I.H; Frank, E. Data </a:t>
            </a:r>
            <a:r>
              <a:rPr lang="es-ES" sz="1600" b="1" dirty="0" err="1">
                <a:solidFill>
                  <a:schemeClr val="accent2"/>
                </a:solidFill>
                <a:latin typeface="Trebuchet MS" charset="0"/>
              </a:rPr>
              <a:t>Mining</a:t>
            </a:r>
            <a:r>
              <a:rPr lang="es-ES" sz="1600" b="1" dirty="0">
                <a:solidFill>
                  <a:schemeClr val="accent2"/>
                </a:solidFill>
                <a:latin typeface="Trebuchet MS" charset="0"/>
              </a:rPr>
              <a:t>: </a:t>
            </a:r>
            <a:r>
              <a:rPr lang="es-ES" sz="1600" b="1" dirty="0" err="1">
                <a:solidFill>
                  <a:schemeClr val="accent2"/>
                </a:solidFill>
                <a:latin typeface="Trebuchet MS" charset="0"/>
              </a:rPr>
              <a:t>Practical</a:t>
            </a:r>
            <a:r>
              <a:rPr lang="es-ES" sz="1600" b="1" dirty="0">
                <a:solidFill>
                  <a:schemeClr val="accent2"/>
                </a:solidFill>
                <a:latin typeface="Trebuchet MS" charset="0"/>
              </a:rPr>
              <a:t> Machine </a:t>
            </a:r>
            <a:r>
              <a:rPr lang="es-ES" sz="1600" b="1" dirty="0" err="1">
                <a:solidFill>
                  <a:schemeClr val="accent2"/>
                </a:solidFill>
                <a:latin typeface="Trebuchet MS" charset="0"/>
              </a:rPr>
              <a:t>Learning</a:t>
            </a:r>
            <a:r>
              <a:rPr lang="es-ES" sz="1600" b="1" dirty="0">
                <a:solidFill>
                  <a:schemeClr val="accent2"/>
                </a:solidFill>
                <a:latin typeface="Trebuchet MS" charset="0"/>
              </a:rPr>
              <a:t> Tools and </a:t>
            </a:r>
            <a:r>
              <a:rPr lang="es-ES" sz="1600" b="1" dirty="0" err="1">
                <a:solidFill>
                  <a:schemeClr val="accent2"/>
                </a:solidFill>
                <a:latin typeface="Trebuchet MS" charset="0"/>
              </a:rPr>
              <a:t>Techniques</a:t>
            </a:r>
            <a:r>
              <a:rPr lang="es-ES" sz="1600" b="1" dirty="0">
                <a:solidFill>
                  <a:schemeClr val="accent2"/>
                </a:solidFill>
                <a:latin typeface="Trebuchet MS" charset="0"/>
              </a:rPr>
              <a:t>, 		</a:t>
            </a:r>
            <a:r>
              <a:rPr lang="es-ES" sz="1600" b="1" dirty="0" err="1">
                <a:solidFill>
                  <a:schemeClr val="accent2"/>
                </a:solidFill>
                <a:latin typeface="Trebuchet MS" charset="0"/>
              </a:rPr>
              <a:t>Elsevier</a:t>
            </a:r>
            <a:r>
              <a:rPr lang="es-ES" sz="1600" b="1" dirty="0">
                <a:solidFill>
                  <a:schemeClr val="accent2"/>
                </a:solidFill>
                <a:latin typeface="Trebuchet MS" charset="0"/>
              </a:rPr>
              <a:t>, </a:t>
            </a:r>
            <a:r>
              <a:rPr lang="es-ES" sz="1600" b="1" dirty="0" err="1">
                <a:solidFill>
                  <a:schemeClr val="accent2"/>
                </a:solidFill>
                <a:latin typeface="Trebuchet MS" charset="0"/>
              </a:rPr>
              <a:t>Second</a:t>
            </a:r>
            <a:r>
              <a:rPr lang="es-ES" sz="1600" b="1" dirty="0">
                <a:solidFill>
                  <a:schemeClr val="accent2"/>
                </a:solidFill>
                <a:latin typeface="Trebuchet MS" charset="0"/>
              </a:rPr>
              <a:t> </a:t>
            </a:r>
            <a:r>
              <a:rPr lang="es-ES" sz="1600" b="1" dirty="0" err="1">
                <a:solidFill>
                  <a:schemeClr val="accent2"/>
                </a:solidFill>
                <a:latin typeface="Trebuchet MS" charset="0"/>
              </a:rPr>
              <a:t>Edition</a:t>
            </a:r>
            <a:r>
              <a:rPr lang="es-ES" sz="1600" b="1" dirty="0">
                <a:solidFill>
                  <a:schemeClr val="accent2"/>
                </a:solidFill>
                <a:latin typeface="Trebuchet MS" charset="0"/>
              </a:rPr>
              <a:t>, 2005.</a:t>
            </a:r>
          </a:p>
          <a:p>
            <a:endParaRPr lang="es-ES" sz="1600" b="1" dirty="0">
              <a:solidFill>
                <a:schemeClr val="accent2"/>
              </a:solidFill>
              <a:latin typeface="Trebuchet MS" charset="0"/>
            </a:endParaRPr>
          </a:p>
          <a:p>
            <a:r>
              <a:rPr lang="es-ES" sz="1600" b="1" dirty="0">
                <a:solidFill>
                  <a:schemeClr val="accent2"/>
                </a:solidFill>
                <a:latin typeface="Trebuchet MS" charset="0"/>
              </a:rPr>
              <a:t>Artículos seleccionados de IEEE </a:t>
            </a:r>
            <a:r>
              <a:rPr lang="es-ES" sz="1600" b="1" dirty="0" err="1">
                <a:solidFill>
                  <a:schemeClr val="accent2"/>
                </a:solidFill>
                <a:latin typeface="Trebuchet MS" charset="0"/>
              </a:rPr>
              <a:t>Transaction</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Analysis</a:t>
            </a:r>
            <a:r>
              <a:rPr lang="es-ES" sz="1600" b="1" dirty="0">
                <a:solidFill>
                  <a:schemeClr val="accent2"/>
                </a:solidFill>
                <a:latin typeface="Trebuchet MS" charset="0"/>
              </a:rPr>
              <a:t> and Machine </a:t>
            </a:r>
            <a:r>
              <a:rPr lang="es-ES" sz="1600" b="1" dirty="0" err="1">
                <a:solidFill>
                  <a:schemeClr val="accent2"/>
                </a:solidFill>
                <a:latin typeface="Trebuchet MS" charset="0"/>
              </a:rPr>
              <a:t>Intelligence</a:t>
            </a:r>
            <a:r>
              <a:rPr lang="es-ES" sz="1600" b="1" dirty="0">
                <a:solidFill>
                  <a:schemeClr val="accent2"/>
                </a:solidFill>
                <a:latin typeface="Trebuchet MS" charset="0"/>
              </a:rPr>
              <a:t>, y de </a:t>
            </a:r>
            <a:r>
              <a:rPr lang="es-ES" sz="1600" b="1" dirty="0" err="1">
                <a:solidFill>
                  <a:schemeClr val="accent2"/>
                </a:solidFill>
                <a:latin typeface="Trebuchet MS" charset="0"/>
              </a:rPr>
              <a:t>Proceedings</a:t>
            </a:r>
            <a:r>
              <a:rPr lang="es-ES" sz="1600" b="1" dirty="0">
                <a:solidFill>
                  <a:schemeClr val="accent2"/>
                </a:solidFill>
                <a:latin typeface="Trebuchet MS" charset="0"/>
              </a:rPr>
              <a:t> of International </a:t>
            </a:r>
            <a:r>
              <a:rPr lang="es-ES" sz="1600" b="1" dirty="0" err="1">
                <a:solidFill>
                  <a:schemeClr val="accent2"/>
                </a:solidFill>
                <a:latin typeface="Trebuchet MS" charset="0"/>
              </a:rPr>
              <a:t>Conferences</a:t>
            </a:r>
            <a:r>
              <a:rPr lang="es-ES" sz="1600" b="1" dirty="0">
                <a:solidFill>
                  <a:schemeClr val="accent2"/>
                </a:solidFill>
                <a:latin typeface="Trebuchet MS" charset="0"/>
              </a:rPr>
              <a:t> </a:t>
            </a:r>
            <a:r>
              <a:rPr lang="es-ES" sz="1600" b="1" dirty="0" err="1">
                <a:solidFill>
                  <a:schemeClr val="accent2"/>
                </a:solidFill>
                <a:latin typeface="Trebuchet MS" charset="0"/>
              </a:rPr>
              <a:t>on</a:t>
            </a:r>
            <a:r>
              <a:rPr lang="es-ES" sz="1600" b="1" dirty="0">
                <a:solidFill>
                  <a:schemeClr val="accent2"/>
                </a:solidFill>
                <a:latin typeface="Trebuchet MS" charset="0"/>
              </a:rPr>
              <a:t> </a:t>
            </a:r>
            <a:r>
              <a:rPr lang="es-ES" sz="1600" b="1" dirty="0" err="1">
                <a:solidFill>
                  <a:schemeClr val="accent2"/>
                </a:solidFill>
                <a:latin typeface="Trebuchet MS" charset="0"/>
              </a:rPr>
              <a:t>Pattern</a:t>
            </a:r>
            <a:r>
              <a:rPr lang="es-ES" sz="1600" b="1" dirty="0">
                <a:solidFill>
                  <a:schemeClr val="accent2"/>
                </a:solidFill>
                <a:latin typeface="Trebuchet MS" charset="0"/>
              </a:rPr>
              <a:t> </a:t>
            </a:r>
            <a:r>
              <a:rPr lang="es-ES" sz="1600" b="1" dirty="0" err="1">
                <a:solidFill>
                  <a:schemeClr val="accent2"/>
                </a:solidFill>
                <a:latin typeface="Trebuchet MS" charset="0"/>
              </a:rPr>
              <a:t>Recognition</a:t>
            </a:r>
            <a:r>
              <a:rPr lang="es-ES" sz="1600" b="1" dirty="0">
                <a:solidFill>
                  <a:schemeClr val="accent2"/>
                </a:solidFill>
                <a:latin typeface="Trebuchet MS" charset="0"/>
              </a:rPr>
              <a:t> and </a:t>
            </a:r>
            <a:r>
              <a:rPr lang="es-ES" sz="1600" b="1" dirty="0" err="1">
                <a:solidFill>
                  <a:schemeClr val="accent2"/>
                </a:solidFill>
                <a:latin typeface="Trebuchet MS" charset="0"/>
              </a:rPr>
              <a:t>Computer</a:t>
            </a:r>
            <a:r>
              <a:rPr lang="es-ES" sz="1600" b="1" dirty="0">
                <a:solidFill>
                  <a:schemeClr val="accent2"/>
                </a:solidFill>
                <a:latin typeface="Trebuchet MS" charset="0"/>
              </a:rPr>
              <a:t> </a:t>
            </a:r>
            <a:r>
              <a:rPr lang="es-ES" sz="1600" b="1" dirty="0" err="1">
                <a:solidFill>
                  <a:schemeClr val="accent2"/>
                </a:solidFill>
                <a:latin typeface="Trebuchet MS" charset="0"/>
              </a:rPr>
              <a:t>Vision</a:t>
            </a:r>
            <a:r>
              <a:rPr lang="es-ES" sz="1600" b="1" dirty="0">
                <a:solidFill>
                  <a:schemeClr val="accent2"/>
                </a:solidFill>
                <a:latin typeface="Trebuchet MS" charset="0"/>
              </a:rPr>
              <a:t>.</a:t>
            </a:r>
          </a:p>
          <a:p>
            <a:r>
              <a:rPr lang="es-ES" sz="1600" b="1" dirty="0">
                <a:solidFill>
                  <a:schemeClr val="accent2"/>
                </a:solidFill>
                <a:latin typeface="Trebuchet MS" charset="0"/>
              </a:rPr>
              <a:t> </a:t>
            </a:r>
          </a:p>
          <a:p>
            <a:endParaRPr lang="es-ES" sz="1600" b="1" dirty="0">
              <a:solidFill>
                <a:schemeClr val="accent2"/>
              </a:solidFill>
              <a:latin typeface="Trebuchet M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47675" y="1570038"/>
            <a:ext cx="7966075" cy="5324535"/>
          </a:xfrm>
          <a:prstGeom prst="rect">
            <a:avLst/>
          </a:prstGeom>
          <a:noFill/>
          <a:ln w="9525">
            <a:noFill/>
            <a:miter lim="800000"/>
            <a:headEnd/>
            <a:tailEnd/>
          </a:ln>
        </p:spPr>
        <p:txBody>
          <a:bodyPr>
            <a:prstTxWarp prst="textNoShape">
              <a:avLst/>
            </a:prstTxWarp>
            <a:spAutoFit/>
          </a:bodyPr>
          <a:lstStyle/>
          <a:p>
            <a:r>
              <a:rPr lang="es-ES_tradnl" sz="2000" b="1" dirty="0">
                <a:solidFill>
                  <a:schemeClr val="accent6"/>
                </a:solidFill>
              </a:rPr>
              <a:t>Código de Honor e Integridad Académica</a:t>
            </a:r>
          </a:p>
          <a:p>
            <a:endParaRPr lang="es-ES_tradnl" sz="2000" b="1" dirty="0"/>
          </a:p>
          <a:p>
            <a:r>
              <a:rPr lang="es-ES_tradnl" sz="2000" dirty="0"/>
              <a:t>Este curso adscribe el Código de Honor establecido por la Escuela de Ingeniería el que es vinculante. Todo trabajo evaluado en este curso debe ser propio. En caso de que exista colaboración permitida con otros estudiantes, el trabajo deberá referenciar y atribuir correctamente dicha contribución a quien corresponda. </a:t>
            </a:r>
          </a:p>
          <a:p>
            <a:r>
              <a:rPr lang="es-ES_tradnl" sz="2000" dirty="0"/>
              <a:t>Como estudiante es su deber conocer la versión en línea del </a:t>
            </a:r>
            <a:r>
              <a:rPr lang="es-ES_tradnl" sz="2000" dirty="0">
                <a:hlinkClick r:id="rId3"/>
              </a:rPr>
              <a:t>Código de Honor</a:t>
            </a:r>
            <a:r>
              <a:rPr lang="es-ES_tradnl" sz="2000" dirty="0"/>
              <a:t>. </a:t>
            </a:r>
          </a:p>
          <a:p>
            <a:endParaRPr lang="es-ES_tradnl" sz="2000" dirty="0"/>
          </a:p>
          <a:p>
            <a:r>
              <a:rPr lang="es-ES_tradnl" sz="2000" dirty="0"/>
              <a:t>Además, los estudiantes de este curso declaran conocer </a:t>
            </a:r>
            <a:r>
              <a:rPr lang="es-ES_tradnl" sz="2000" dirty="0">
                <a:hlinkClick r:id="rId4"/>
              </a:rPr>
              <a:t>Política de Integridad Académica del Departamento de Ciencia de la Computación</a:t>
            </a:r>
            <a:r>
              <a:rPr lang="es-ES_tradnl" sz="2000" dirty="0"/>
              <a:t>.</a:t>
            </a:r>
          </a:p>
          <a:p>
            <a:endParaRPr lang="es-ES_tradnl" sz="2000" b="1" dirty="0">
              <a:solidFill>
                <a:schemeClr val="accent2"/>
              </a:solidFill>
              <a:latin typeface="Trebuchet MS" charset="0"/>
            </a:endParaRPr>
          </a:p>
          <a:p>
            <a:endParaRPr lang="es-ES_tradnl" sz="2000" dirty="0">
              <a:latin typeface="Trebuchet MS" charset="0"/>
            </a:endParaRPr>
          </a:p>
          <a:p>
            <a:br>
              <a:rPr lang="es-ES_tradnl" sz="2000" b="1" dirty="0">
                <a:solidFill>
                  <a:schemeClr val="accent2"/>
                </a:solidFill>
                <a:latin typeface="Trebuchet MS" charset="0"/>
              </a:rPr>
            </a:br>
            <a:endParaRPr lang="es-ES_tradnl" sz="2000" b="1" dirty="0">
              <a:solidFill>
                <a:schemeClr val="accent2"/>
              </a:solidFill>
              <a:latin typeface="Trebuchet M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cristian.nova@uc.cl</a:t>
            </a:r>
            <a:r>
              <a:rPr lang="es-CL" b="1" dirty="0">
                <a:solidFill>
                  <a:schemeClr val="accent2"/>
                </a:solidFill>
                <a:latin typeface="Trebuchet MS" charset="0"/>
              </a:rPr>
              <a:t> (todas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https://cursos.canvas.uc.cl/courses/39288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cristian.nova@uc.cl</a:t>
            </a:r>
            <a:r>
              <a:rPr lang="es-CL" b="1" dirty="0">
                <a:solidFill>
                  <a:schemeClr val="accent2"/>
                </a:solidFill>
                <a:latin typeface="Trebuchet MS" charset="0"/>
              </a:rPr>
              <a:t> (todas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https://cursos.canvas.uc.cl/courses/39288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00F8A482-57A3-9B45-B590-328473300142}"/>
              </a:ext>
            </a:extLst>
          </p:cNvPr>
          <p:cNvSpPr/>
          <p:nvPr/>
        </p:nvSpPr>
        <p:spPr>
          <a:xfrm>
            <a:off x="-244699" y="2331076"/>
            <a:ext cx="9800823" cy="4752304"/>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66F6D78-8A81-A24E-9F9B-B5D68E3F6911}"/>
              </a:ext>
            </a:extLst>
          </p:cNvPr>
          <p:cNvSpPr/>
          <p:nvPr/>
        </p:nvSpPr>
        <p:spPr>
          <a:xfrm rot="730027">
            <a:off x="6890197" y="502276"/>
            <a:ext cx="2047741" cy="11848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a:t>Si quieren saber qué hago</a:t>
            </a:r>
          </a:p>
        </p:txBody>
      </p:sp>
    </p:spTree>
    <p:extLst>
      <p:ext uri="{BB962C8B-B14F-4D97-AF65-F5344CB8AC3E}">
        <p14:creationId xmlns:p14="http://schemas.microsoft.com/office/powerpoint/2010/main" val="842908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cristian.nova@uc.cl</a:t>
            </a:r>
            <a:r>
              <a:rPr lang="es-CL" b="1" dirty="0">
                <a:solidFill>
                  <a:schemeClr val="accent2"/>
                </a:solidFill>
                <a:latin typeface="Trebuchet MS" charset="0"/>
              </a:rPr>
              <a:t> (todas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https://cursos.canvas.uc.cl/courses/39288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570B3055-0E49-DE47-8692-40A2F7B53AC9}"/>
              </a:ext>
            </a:extLst>
          </p:cNvPr>
          <p:cNvSpPr/>
          <p:nvPr/>
        </p:nvSpPr>
        <p:spPr>
          <a:xfrm>
            <a:off x="-244699" y="3265030"/>
            <a:ext cx="9800823" cy="415987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BB15030-83B3-0247-A660-22CD1E44149B}"/>
              </a:ext>
            </a:extLst>
          </p:cNvPr>
          <p:cNvSpPr/>
          <p:nvPr/>
        </p:nvSpPr>
        <p:spPr>
          <a:xfrm>
            <a:off x="-244700" y="843566"/>
            <a:ext cx="9800823" cy="1589832"/>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66497F79-3A0B-F345-9221-E47E86F02D27}"/>
              </a:ext>
            </a:extLst>
          </p:cNvPr>
          <p:cNvSpPr/>
          <p:nvPr/>
        </p:nvSpPr>
        <p:spPr>
          <a:xfrm>
            <a:off x="6266807" y="1248542"/>
            <a:ext cx="2185316" cy="1184856"/>
          </a:xfrm>
          <a:prstGeom prst="ellipse">
            <a:avLst/>
          </a:prstGeom>
          <a:gradFill>
            <a:gsLst>
              <a:gs pos="0">
                <a:srgbClr val="FF0000"/>
              </a:gs>
              <a:gs pos="80000">
                <a:srgbClr val="FF0000"/>
              </a:gs>
              <a:gs pos="100000">
                <a:srgbClr val="C0000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Para aclarar dudas</a:t>
            </a:r>
          </a:p>
        </p:txBody>
      </p:sp>
    </p:spTree>
    <p:extLst>
      <p:ext uri="{BB962C8B-B14F-4D97-AF65-F5344CB8AC3E}">
        <p14:creationId xmlns:p14="http://schemas.microsoft.com/office/powerpoint/2010/main" val="1636435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cristian.nova@uc.cl</a:t>
            </a:r>
            <a:r>
              <a:rPr lang="es-CL" b="1" dirty="0">
                <a:solidFill>
                  <a:schemeClr val="accent2"/>
                </a:solidFill>
                <a:latin typeface="Trebuchet MS" charset="0"/>
              </a:rPr>
              <a:t> (todas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https://cursos.canvas.uc.cl/courses/39288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A380A18D-DEBE-4D4B-8522-470A6A55D847}"/>
              </a:ext>
            </a:extLst>
          </p:cNvPr>
          <p:cNvSpPr/>
          <p:nvPr/>
        </p:nvSpPr>
        <p:spPr>
          <a:xfrm>
            <a:off x="-244699" y="3762261"/>
            <a:ext cx="9800823" cy="332111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E36BEBB-7AC0-3C4D-96E2-39912568FFDD}"/>
              </a:ext>
            </a:extLst>
          </p:cNvPr>
          <p:cNvSpPr/>
          <p:nvPr/>
        </p:nvSpPr>
        <p:spPr>
          <a:xfrm>
            <a:off x="-244700" y="843565"/>
            <a:ext cx="9800823" cy="225217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0DA9516-831C-024A-BC6D-43F801684E28}"/>
              </a:ext>
            </a:extLst>
          </p:cNvPr>
          <p:cNvSpPr/>
          <p:nvPr/>
        </p:nvSpPr>
        <p:spPr>
          <a:xfrm rot="682772">
            <a:off x="6388548" y="1855907"/>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Clases grabadas</a:t>
            </a:r>
          </a:p>
        </p:txBody>
      </p:sp>
    </p:spTree>
    <p:extLst>
      <p:ext uri="{BB962C8B-B14F-4D97-AF65-F5344CB8AC3E}">
        <p14:creationId xmlns:p14="http://schemas.microsoft.com/office/powerpoint/2010/main" val="424657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cristian.nova@uc.cl</a:t>
            </a:r>
            <a:r>
              <a:rPr lang="es-CL" b="1" dirty="0">
                <a:solidFill>
                  <a:schemeClr val="accent2"/>
                </a:solidFill>
                <a:latin typeface="Trebuchet MS" charset="0"/>
              </a:rPr>
              <a:t> (todas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https://cursos.canvas.uc.cl/courses/39288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EB085B53-575C-0647-B6E2-4DD8D94DAACC}"/>
              </a:ext>
            </a:extLst>
          </p:cNvPr>
          <p:cNvSpPr/>
          <p:nvPr/>
        </p:nvSpPr>
        <p:spPr>
          <a:xfrm>
            <a:off x="-244699" y="4340368"/>
            <a:ext cx="9800823" cy="274301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7DD6D40-04D5-E246-872A-8C5B630F159D}"/>
              </a:ext>
            </a:extLst>
          </p:cNvPr>
          <p:cNvSpPr/>
          <p:nvPr/>
        </p:nvSpPr>
        <p:spPr>
          <a:xfrm>
            <a:off x="-244700" y="843565"/>
            <a:ext cx="9800823" cy="296637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CFA8E6D-90A0-C14A-9E12-930EEC010864}"/>
              </a:ext>
            </a:extLst>
          </p:cNvPr>
          <p:cNvSpPr/>
          <p:nvPr/>
        </p:nvSpPr>
        <p:spPr>
          <a:xfrm rot="682772">
            <a:off x="7055162" y="4032599"/>
            <a:ext cx="2391378" cy="1349049"/>
          </a:xfrm>
          <a:prstGeom prst="ellipse">
            <a:avLst/>
          </a:prstGeom>
          <a:gradFill>
            <a:gsLst>
              <a:gs pos="0">
                <a:schemeClr val="accent4">
                  <a:lumMod val="50000"/>
                  <a:lumOff val="50000"/>
                </a:schemeClr>
              </a:gs>
              <a:gs pos="50000">
                <a:schemeClr val="tx2">
                  <a:lumMod val="50000"/>
                  <a:lumOff val="50000"/>
                </a:schemeClr>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Repositorio, 2021</a:t>
            </a:r>
          </a:p>
        </p:txBody>
      </p:sp>
    </p:spTree>
    <p:extLst>
      <p:ext uri="{BB962C8B-B14F-4D97-AF65-F5344CB8AC3E}">
        <p14:creationId xmlns:p14="http://schemas.microsoft.com/office/powerpoint/2010/main" val="319121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cristian.nova@uc.cl</a:t>
            </a:r>
            <a:r>
              <a:rPr lang="es-CL" b="1" dirty="0">
                <a:solidFill>
                  <a:schemeClr val="accent2"/>
                </a:solidFill>
                <a:latin typeface="Trebuchet MS" charset="0"/>
              </a:rPr>
              <a:t> (todas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https://cursos.canvas.uc.cl/courses/39288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
        <p:nvSpPr>
          <p:cNvPr id="3" name="Rectangle 2">
            <a:extLst>
              <a:ext uri="{FF2B5EF4-FFF2-40B4-BE49-F238E27FC236}">
                <a16:creationId xmlns:a16="http://schemas.microsoft.com/office/drawing/2014/main" id="{396F5B31-95B7-B246-A845-C6B2A7471547}"/>
              </a:ext>
            </a:extLst>
          </p:cNvPr>
          <p:cNvSpPr/>
          <p:nvPr/>
        </p:nvSpPr>
        <p:spPr>
          <a:xfrm>
            <a:off x="-244699" y="5442333"/>
            <a:ext cx="9800823" cy="164104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7982B91-1CD6-1345-8319-A808ACAAC6A3}"/>
              </a:ext>
            </a:extLst>
          </p:cNvPr>
          <p:cNvSpPr/>
          <p:nvPr/>
        </p:nvSpPr>
        <p:spPr>
          <a:xfrm>
            <a:off x="-244700" y="843565"/>
            <a:ext cx="9800823" cy="344199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7DB3391-466B-B644-B30B-32F454F7A767}"/>
              </a:ext>
            </a:extLst>
          </p:cNvPr>
          <p:cNvSpPr/>
          <p:nvPr/>
        </p:nvSpPr>
        <p:spPr>
          <a:xfrm rot="682772">
            <a:off x="6933977" y="2842306"/>
            <a:ext cx="2391378" cy="1349049"/>
          </a:xfrm>
          <a:prstGeom prst="ellipse">
            <a:avLst/>
          </a:prstGeom>
          <a:gradFill>
            <a:gsLst>
              <a:gs pos="0">
                <a:schemeClr val="accent2">
                  <a:lumMod val="75000"/>
                </a:schemeClr>
              </a:gs>
              <a:gs pos="50000">
                <a:schemeClr val="accent2">
                  <a:lumMod val="40000"/>
                  <a:lumOff val="60000"/>
                </a:schemeClr>
              </a:gs>
              <a:gs pos="100000">
                <a:schemeClr val="accent2">
                  <a:lumMod val="20000"/>
                  <a:lumOff val="8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Links a todo, calendario, </a:t>
            </a:r>
            <a:r>
              <a:rPr lang="es-ES_tradnl" dirty="0" err="1"/>
              <a:t>etc</a:t>
            </a:r>
            <a:endParaRPr lang="es-ES_tradnl" dirty="0"/>
          </a:p>
        </p:txBody>
      </p:sp>
    </p:spTree>
    <p:extLst>
      <p:ext uri="{BB962C8B-B14F-4D97-AF65-F5344CB8AC3E}">
        <p14:creationId xmlns:p14="http://schemas.microsoft.com/office/powerpoint/2010/main" val="799858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696820" y="2740025"/>
            <a:ext cx="5655114" cy="2308324"/>
          </a:xfrm>
          <a:prstGeom prst="rect">
            <a:avLst/>
          </a:prstGeom>
          <a:noFill/>
          <a:ln w="9525">
            <a:noFill/>
            <a:miter lim="800000"/>
            <a:headEnd/>
            <a:tailEnd/>
          </a:ln>
        </p:spPr>
        <p:txBody>
          <a:bodyPr wrap="none">
            <a:prstTxWarp prst="textNoShape">
              <a:avLst/>
            </a:prstTxWarp>
            <a:spAutoFit/>
          </a:bodyPr>
          <a:lstStyle/>
          <a:p>
            <a:pPr algn="ctr"/>
            <a:r>
              <a:rPr lang="es-CL" sz="3200" b="1" dirty="0">
                <a:solidFill>
                  <a:srgbClr val="3333CC"/>
                </a:solidFill>
                <a:latin typeface="Trebuchet MS" charset="0"/>
              </a:rPr>
              <a:t>Reconocimiento de Patrones</a:t>
            </a:r>
          </a:p>
          <a:p>
            <a:pPr algn="ctr"/>
            <a:r>
              <a:rPr lang="es-CL" sz="3200" b="1" dirty="0">
                <a:solidFill>
                  <a:srgbClr val="3333CC"/>
                </a:solidFill>
                <a:latin typeface="Trebuchet MS" charset="0"/>
              </a:rPr>
              <a:t>ICC / IEE 3724</a:t>
            </a:r>
          </a:p>
          <a:p>
            <a:pPr algn="ctr"/>
            <a:endParaRPr lang="es-CL" dirty="0">
              <a:solidFill>
                <a:srgbClr val="3333CC"/>
              </a:solidFill>
              <a:latin typeface="Trebuchet MS" charset="0"/>
            </a:endParaRPr>
          </a:p>
          <a:p>
            <a:pPr algn="ctr"/>
            <a:r>
              <a:rPr lang="es-CL" sz="1400" dirty="0">
                <a:solidFill>
                  <a:srgbClr val="3333CC"/>
                </a:solidFill>
                <a:latin typeface="Trebuchet MS" charset="0"/>
              </a:rPr>
              <a:t>Domingo Mery</a:t>
            </a:r>
          </a:p>
          <a:p>
            <a:pPr algn="ctr"/>
            <a:endParaRPr lang="es-CL" sz="1200" dirty="0">
              <a:solidFill>
                <a:srgbClr val="3333CC"/>
              </a:solidFill>
              <a:latin typeface="Trebuchet MS" charset="0"/>
            </a:endParaRPr>
          </a:p>
          <a:p>
            <a:pPr algn="ctr"/>
            <a:r>
              <a:rPr lang="es-CL" sz="1200" dirty="0">
                <a:solidFill>
                  <a:srgbClr val="3333CC"/>
                </a:solidFill>
                <a:latin typeface="Trebuchet MS" charset="0"/>
              </a:rPr>
              <a:t>Departamento de Ciencia de la Computación</a:t>
            </a:r>
          </a:p>
          <a:p>
            <a:pPr algn="ctr"/>
            <a:r>
              <a:rPr lang="es-CL" sz="1200" dirty="0">
                <a:solidFill>
                  <a:srgbClr val="3333CC"/>
                </a:solidFill>
                <a:latin typeface="Trebuchet MS" charset="0"/>
              </a:rPr>
              <a:t>Universidad Católica de Chile</a:t>
            </a:r>
          </a:p>
          <a:p>
            <a:pPr algn="ctr"/>
            <a:endParaRPr lang="en-US" sz="1200" dirty="0">
              <a:solidFill>
                <a:srgbClr val="3333CC"/>
              </a:solidFill>
              <a:latin typeface="Trebuchet MS"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cristian.nova@uc.cl</a:t>
            </a:r>
            <a:r>
              <a:rPr lang="es-CL" b="1" dirty="0">
                <a:solidFill>
                  <a:schemeClr val="accent2"/>
                </a:solidFill>
                <a:latin typeface="Trebuchet MS" charset="0"/>
              </a:rPr>
              <a:t> (todas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https://cursos.canvas.uc.cl/courses/39288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 (casi 15k seguidores)</a:t>
            </a:r>
          </a:p>
        </p:txBody>
      </p:sp>
      <p:sp>
        <p:nvSpPr>
          <p:cNvPr id="3" name="Rectangle 2">
            <a:extLst>
              <a:ext uri="{FF2B5EF4-FFF2-40B4-BE49-F238E27FC236}">
                <a16:creationId xmlns:a16="http://schemas.microsoft.com/office/drawing/2014/main" id="{8D76F8C9-179F-5648-BD3C-4C9273374585}"/>
              </a:ext>
            </a:extLst>
          </p:cNvPr>
          <p:cNvSpPr/>
          <p:nvPr/>
        </p:nvSpPr>
        <p:spPr>
          <a:xfrm>
            <a:off x="-244700" y="843566"/>
            <a:ext cx="9800823" cy="449961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95BBAED-BC68-A24C-A95E-321269D5BB87}"/>
              </a:ext>
            </a:extLst>
          </p:cNvPr>
          <p:cNvSpPr/>
          <p:nvPr/>
        </p:nvSpPr>
        <p:spPr>
          <a:xfrm rot="682772">
            <a:off x="6195364" y="4973157"/>
            <a:ext cx="2391378" cy="1349049"/>
          </a:xfrm>
          <a:prstGeom prst="ellipse">
            <a:avLst/>
          </a:prstGeom>
          <a:gradFill>
            <a:gsLst>
              <a:gs pos="0">
                <a:srgbClr val="92D050"/>
              </a:gs>
              <a:gs pos="50000">
                <a:srgbClr val="00B050"/>
              </a:gs>
              <a:gs pos="100000">
                <a:srgbClr val="00B0F0"/>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s-ES_tradnl" dirty="0"/>
              <a:t>Noticias de </a:t>
            </a:r>
            <a:r>
              <a:rPr lang="es-ES_tradnl" dirty="0" err="1"/>
              <a:t>Computer</a:t>
            </a:r>
            <a:r>
              <a:rPr lang="es-ES_tradnl" dirty="0"/>
              <a:t> </a:t>
            </a:r>
            <a:r>
              <a:rPr lang="es-ES_tradnl" dirty="0" err="1"/>
              <a:t>Vision</a:t>
            </a:r>
            <a:r>
              <a:rPr lang="es-ES_tradnl" dirty="0"/>
              <a:t>, ML, etc.</a:t>
            </a:r>
          </a:p>
        </p:txBody>
      </p:sp>
    </p:spTree>
    <p:extLst>
      <p:ext uri="{BB962C8B-B14F-4D97-AF65-F5344CB8AC3E}">
        <p14:creationId xmlns:p14="http://schemas.microsoft.com/office/powerpoint/2010/main" val="3501983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5570756"/>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Coordenadas</a:t>
            </a:r>
          </a:p>
          <a:p>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tx2">
                    <a:lumMod val="50000"/>
                    <a:lumOff val="50000"/>
                  </a:schemeClr>
                </a:solidFill>
                <a:latin typeface="Trebuchet MS" charset="0"/>
              </a:rPr>
              <a:t>Domingo Mery	Departamento de Ciencia de la Computación</a:t>
            </a:r>
          </a:p>
          <a:p>
            <a:r>
              <a:rPr lang="es-CL" b="1" dirty="0">
                <a:solidFill>
                  <a:schemeClr val="tx2">
                    <a:lumMod val="50000"/>
                    <a:lumOff val="50000"/>
                  </a:schemeClr>
                </a:solidFill>
                <a:latin typeface="Trebuchet MS" charset="0"/>
              </a:rPr>
              <a:t>		Pontificia Universidad Católica de Chile</a:t>
            </a:r>
          </a:p>
          <a:p>
            <a:r>
              <a:rPr lang="es-CL" b="1" dirty="0">
                <a:solidFill>
                  <a:schemeClr val="tx2">
                    <a:lumMod val="50000"/>
                    <a:lumOff val="50000"/>
                  </a:schemeClr>
                </a:solidFill>
                <a:latin typeface="Trebuchet MS" charset="0"/>
              </a:rPr>
              <a:t>		</a:t>
            </a:r>
            <a:r>
              <a:rPr lang="es-CL" b="1" dirty="0">
                <a:solidFill>
                  <a:schemeClr val="accent2"/>
                </a:solidFill>
                <a:latin typeface="Trebuchet MS" charset="0"/>
                <a:hlinkClick r:id="rId3"/>
              </a:rPr>
              <a:t>http://domingomery.ing.uc.cl</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Mail:	</a:t>
            </a:r>
            <a:r>
              <a:rPr lang="es-CL" b="1" dirty="0">
                <a:solidFill>
                  <a:schemeClr val="accent2"/>
                </a:solidFill>
                <a:latin typeface="Trebuchet MS" charset="0"/>
                <a:hlinkClick r:id="rId4"/>
              </a:rPr>
              <a:t>domingo.mery@uc.cl</a:t>
            </a:r>
            <a:r>
              <a:rPr lang="es-CL" b="1" dirty="0">
                <a:solidFill>
                  <a:schemeClr val="accent2"/>
                </a:solidFill>
                <a:latin typeface="Trebuchet MS" charset="0"/>
              </a:rPr>
              <a:t> (sólo si es imprescindible)</a:t>
            </a:r>
          </a:p>
          <a:p>
            <a:r>
              <a:rPr lang="es-CL" b="1" dirty="0">
                <a:solidFill>
                  <a:schemeClr val="accent2"/>
                </a:solidFill>
                <a:latin typeface="Trebuchet MS" charset="0"/>
              </a:rPr>
              <a:t>		</a:t>
            </a:r>
            <a:r>
              <a:rPr lang="es-CL" b="1" dirty="0">
                <a:solidFill>
                  <a:schemeClr val="accent2"/>
                </a:solidFill>
                <a:latin typeface="Trebuchet MS" charset="0"/>
                <a:hlinkClick r:id="rId5"/>
              </a:rPr>
              <a:t>cristian.nova@uc.cl</a:t>
            </a:r>
            <a:r>
              <a:rPr lang="es-CL" b="1" dirty="0">
                <a:solidFill>
                  <a:schemeClr val="accent2"/>
                </a:solidFill>
                <a:latin typeface="Trebuchet MS" charset="0"/>
              </a:rPr>
              <a:t> (todas las consultas acá)</a:t>
            </a:r>
          </a:p>
          <a:p>
            <a:endParaRPr lang="es-CL" b="1" dirty="0">
              <a:solidFill>
                <a:schemeClr val="accent2"/>
              </a:solidFill>
              <a:latin typeface="Trebuchet MS" charset="0"/>
            </a:endParaRPr>
          </a:p>
          <a:p>
            <a:r>
              <a:rPr lang="es-CL" b="1" dirty="0">
                <a:solidFill>
                  <a:schemeClr val="accent2"/>
                </a:solidFill>
                <a:latin typeface="Trebuchet MS" charset="0"/>
              </a:rPr>
              <a:t>     + YouTube: 	</a:t>
            </a:r>
            <a:r>
              <a:rPr lang="es-CL" b="1" dirty="0">
                <a:solidFill>
                  <a:schemeClr val="accent2"/>
                </a:solidFill>
                <a:latin typeface="Trebuchet MS" charset="0"/>
                <a:hlinkClick r:id="rId6"/>
              </a:rPr>
              <a:t>http:/youtube.com/domingomery</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GitHub: 	</a:t>
            </a:r>
            <a:r>
              <a:rPr lang="es-CL" b="1" dirty="0">
                <a:solidFill>
                  <a:schemeClr val="accent2"/>
                </a:solidFill>
                <a:latin typeface="Trebuchet MS" charset="0"/>
                <a:hlinkClick r:id="rId7"/>
              </a:rPr>
              <a:t>https://github.com/domingomery/patrones</a:t>
            </a:r>
            <a:r>
              <a:rPr lang="es-CL" b="1" dirty="0">
                <a:solidFill>
                  <a:schemeClr val="accent2"/>
                </a:solidFill>
                <a:latin typeface="Trebuchet MS" charset="0"/>
              </a:rPr>
              <a:t> (Versión 2021)</a:t>
            </a:r>
          </a:p>
          <a:p>
            <a:endParaRPr lang="es-CL" b="1" dirty="0">
              <a:solidFill>
                <a:schemeClr val="accent2"/>
              </a:solidFill>
              <a:latin typeface="Trebuchet MS" charset="0"/>
            </a:endParaRPr>
          </a:p>
          <a:p>
            <a:r>
              <a:rPr lang="es-CL" b="1" dirty="0">
                <a:solidFill>
                  <a:schemeClr val="accent2"/>
                </a:solidFill>
                <a:latin typeface="Trebuchet MS" charset="0"/>
              </a:rPr>
              <a:t>     + Web: 	</a:t>
            </a:r>
            <a:r>
              <a:rPr lang="es-CL" b="1" dirty="0">
                <a:solidFill>
                  <a:schemeClr val="accent2"/>
                </a:solidFill>
                <a:latin typeface="Trebuchet MS" charset="0"/>
                <a:hlinkClick r:id="rId8"/>
              </a:rPr>
              <a:t>https://domingomery.ing.uc.cl/teaching/patrones/</a:t>
            </a:r>
            <a:endParaRPr lang="es-CL" b="1" dirty="0">
              <a:solidFill>
                <a:schemeClr val="accent2"/>
              </a:solidFill>
              <a:latin typeface="Trebuchet MS" charset="0"/>
            </a:endParaRPr>
          </a:p>
          <a:p>
            <a:endParaRPr lang="es-CL" b="1" dirty="0">
              <a:solidFill>
                <a:schemeClr val="accent2"/>
              </a:solidFill>
              <a:latin typeface="Trebuchet MS" charset="0"/>
            </a:endParaRPr>
          </a:p>
          <a:p>
            <a:r>
              <a:rPr lang="es-CL" b="1" dirty="0">
                <a:solidFill>
                  <a:schemeClr val="accent2"/>
                </a:solidFill>
                <a:latin typeface="Trebuchet MS" charset="0"/>
              </a:rPr>
              <a:t>     + </a:t>
            </a:r>
            <a:r>
              <a:rPr lang="es-CL" b="1" dirty="0" err="1">
                <a:solidFill>
                  <a:schemeClr val="accent2"/>
                </a:solidFill>
                <a:latin typeface="Trebuchet MS" charset="0"/>
              </a:rPr>
              <a:t>Canvas</a:t>
            </a:r>
            <a:r>
              <a:rPr lang="es-CL" b="1" dirty="0">
                <a:solidFill>
                  <a:schemeClr val="accent2"/>
                </a:solidFill>
                <a:latin typeface="Trebuchet MS" charset="0"/>
              </a:rPr>
              <a:t>:	</a:t>
            </a:r>
            <a:r>
              <a:rPr lang="es-CL" b="1" dirty="0">
                <a:solidFill>
                  <a:schemeClr val="accent2"/>
                </a:solidFill>
                <a:latin typeface="Trebuchet MS" charset="0"/>
                <a:hlinkClick r:id="rId9"/>
              </a:rPr>
              <a:t>https://cursos.canvas.uc.cl/courses/39288</a:t>
            </a:r>
            <a:r>
              <a:rPr lang="es-CL" b="1" dirty="0">
                <a:solidFill>
                  <a:schemeClr val="accent2"/>
                </a:solidFill>
                <a:latin typeface="Trebuchet MS" charset="0"/>
              </a:rPr>
              <a:t>  </a:t>
            </a:r>
          </a:p>
          <a:p>
            <a:endParaRPr lang="es-CL" b="1" dirty="0">
              <a:solidFill>
                <a:schemeClr val="accent2"/>
              </a:solidFill>
              <a:latin typeface="Trebuchet MS" charset="0"/>
            </a:endParaRPr>
          </a:p>
          <a:p>
            <a:r>
              <a:rPr lang="es-CL" b="1" dirty="0">
                <a:solidFill>
                  <a:schemeClr val="accent2"/>
                </a:solidFill>
                <a:latin typeface="Trebuchet MS" charset="0"/>
              </a:rPr>
              <a:t>     + Twitter: 	@CVCND</a:t>
            </a:r>
          </a:p>
        </p:txBody>
      </p:sp>
    </p:spTree>
    <p:extLst>
      <p:ext uri="{BB962C8B-B14F-4D97-AF65-F5344CB8AC3E}">
        <p14:creationId xmlns:p14="http://schemas.microsoft.com/office/powerpoint/2010/main" val="182417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EB8A6-2AF7-6541-B7B1-B848CD2ED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6035"/>
            <a:ext cx="9144000" cy="5939481"/>
          </a:xfrm>
          <a:prstGeom prst="rect">
            <a:avLst/>
          </a:prstGeom>
        </p:spPr>
      </p:pic>
      <p:sp>
        <p:nvSpPr>
          <p:cNvPr id="5" name="Rectangle 4">
            <a:extLst>
              <a:ext uri="{FF2B5EF4-FFF2-40B4-BE49-F238E27FC236}">
                <a16:creationId xmlns:a16="http://schemas.microsoft.com/office/drawing/2014/main" id="{690B4247-D3A1-1E47-9C16-2DF6AAF3FF78}"/>
              </a:ext>
            </a:extLst>
          </p:cNvPr>
          <p:cNvSpPr/>
          <p:nvPr/>
        </p:nvSpPr>
        <p:spPr>
          <a:xfrm>
            <a:off x="0" y="1255928"/>
            <a:ext cx="8042313" cy="242371"/>
          </a:xfrm>
          <a:prstGeom prst="rect">
            <a:avLst/>
          </a:prstGeom>
          <a:solidFill>
            <a:srgbClr val="34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err="1">
                <a:solidFill>
                  <a:schemeClr val="accent2"/>
                </a:solidFill>
                <a:latin typeface="Trebuchet MS" charset="0"/>
              </a:rPr>
              <a:t>Canvas</a:t>
            </a:r>
            <a:endParaRPr lang="es-ES" sz="3200" b="1" dirty="0">
              <a:solidFill>
                <a:schemeClr val="accent2"/>
              </a:solidFill>
              <a:latin typeface="Trebuchet MS" charset="0"/>
            </a:endParaRPr>
          </a:p>
          <a:p>
            <a:endParaRPr lang="es-CL" b="1" dirty="0">
              <a:solidFill>
                <a:schemeClr val="accent2"/>
              </a:solidFill>
              <a:latin typeface="Trebuchet MS" charset="0"/>
            </a:endParaRPr>
          </a:p>
        </p:txBody>
      </p:sp>
    </p:spTree>
    <p:extLst>
      <p:ext uri="{BB962C8B-B14F-4D97-AF65-F5344CB8AC3E}">
        <p14:creationId xmlns:p14="http://schemas.microsoft.com/office/powerpoint/2010/main" val="88270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14FFB54-DE87-654C-A792-308125E2AD51}"/>
              </a:ext>
            </a:extLst>
          </p:cNvPr>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YouTube</a:t>
            </a:r>
          </a:p>
          <a:p>
            <a:endParaRPr lang="es-CL" b="1" dirty="0">
              <a:solidFill>
                <a:schemeClr val="accent2"/>
              </a:solidFill>
              <a:latin typeface="Trebuchet MS" charset="0"/>
            </a:endParaRPr>
          </a:p>
        </p:txBody>
      </p:sp>
      <p:pic>
        <p:nvPicPr>
          <p:cNvPr id="7" name="Picture 6">
            <a:extLst>
              <a:ext uri="{FF2B5EF4-FFF2-40B4-BE49-F238E27FC236}">
                <a16:creationId xmlns:a16="http://schemas.microsoft.com/office/drawing/2014/main" id="{C5EE92CD-908B-9D4A-BF59-12D872DC7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1600"/>
            <a:ext cx="9144000" cy="4554799"/>
          </a:xfrm>
          <a:prstGeom prst="rect">
            <a:avLst/>
          </a:prstGeom>
        </p:spPr>
      </p:pic>
      <p:sp>
        <p:nvSpPr>
          <p:cNvPr id="2" name="Rectangle 1">
            <a:extLst>
              <a:ext uri="{FF2B5EF4-FFF2-40B4-BE49-F238E27FC236}">
                <a16:creationId xmlns:a16="http://schemas.microsoft.com/office/drawing/2014/main" id="{02970764-F896-0A4E-AE6A-AC5A2B9263B1}"/>
              </a:ext>
            </a:extLst>
          </p:cNvPr>
          <p:cNvSpPr/>
          <p:nvPr/>
        </p:nvSpPr>
        <p:spPr>
          <a:xfrm>
            <a:off x="6136395" y="5177928"/>
            <a:ext cx="2801543" cy="528471"/>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364195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6" name="Picture 5">
            <a:extLst>
              <a:ext uri="{FF2B5EF4-FFF2-40B4-BE49-F238E27FC236}">
                <a16:creationId xmlns:a16="http://schemas.microsoft.com/office/drawing/2014/main" id="{73C083BC-D039-D049-830E-A3125D765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9337"/>
            <a:ext cx="9144000" cy="5848325"/>
          </a:xfrm>
          <a:prstGeom prst="rect">
            <a:avLst/>
          </a:prstGeom>
        </p:spPr>
      </p:pic>
    </p:spTree>
    <p:extLst>
      <p:ext uri="{BB962C8B-B14F-4D97-AF65-F5344CB8AC3E}">
        <p14:creationId xmlns:p14="http://schemas.microsoft.com/office/powerpoint/2010/main" val="3285915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0C0E244D-1027-9143-9A74-E1C0332AA07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700" y="922187"/>
            <a:ext cx="9156700" cy="5935813"/>
          </a:xfrm>
          <a:prstGeom prst="rect">
            <a:avLst/>
          </a:prstGeom>
        </p:spPr>
      </p:pic>
    </p:spTree>
    <p:extLst>
      <p:ext uri="{BB962C8B-B14F-4D97-AF65-F5344CB8AC3E}">
        <p14:creationId xmlns:p14="http://schemas.microsoft.com/office/powerpoint/2010/main" val="1071357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 - </a:t>
            </a:r>
            <a:r>
              <a:rPr lang="es-ES" sz="3200" b="1" dirty="0">
                <a:solidFill>
                  <a:srgbClr val="FF9300"/>
                </a:solidFill>
                <a:latin typeface="Trebuchet MS" charset="0"/>
              </a:rPr>
              <a:t>Tareas</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0C0E244D-1027-9143-9A74-E1C0332AA07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700" y="922187"/>
            <a:ext cx="9156700" cy="5935813"/>
          </a:xfrm>
          <a:prstGeom prst="rect">
            <a:avLst/>
          </a:prstGeom>
        </p:spPr>
      </p:pic>
      <p:sp>
        <p:nvSpPr>
          <p:cNvPr id="7" name="Oval 6">
            <a:extLst>
              <a:ext uri="{FF2B5EF4-FFF2-40B4-BE49-F238E27FC236}">
                <a16:creationId xmlns:a16="http://schemas.microsoft.com/office/drawing/2014/main" id="{07CFB955-960E-8A4A-AAD1-02A9D33FF212}"/>
              </a:ext>
            </a:extLst>
          </p:cNvPr>
          <p:cNvSpPr/>
          <p:nvPr/>
        </p:nvSpPr>
        <p:spPr>
          <a:xfrm>
            <a:off x="901700" y="2416893"/>
            <a:ext cx="1498600" cy="29464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1067273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696325"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 – </a:t>
            </a:r>
            <a:r>
              <a:rPr lang="es-ES" sz="3200" b="1" dirty="0">
                <a:solidFill>
                  <a:srgbClr val="FF9300"/>
                </a:solidFill>
                <a:latin typeface="Trebuchet MS" charset="0"/>
              </a:rPr>
              <a:t>Ejercicios de Trabajo en Clase</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0C0E244D-1027-9143-9A74-E1C0332AA07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700" y="922187"/>
            <a:ext cx="9156700" cy="5935813"/>
          </a:xfrm>
          <a:prstGeom prst="rect">
            <a:avLst/>
          </a:prstGeom>
        </p:spPr>
      </p:pic>
      <p:sp>
        <p:nvSpPr>
          <p:cNvPr id="7" name="Oval 6">
            <a:extLst>
              <a:ext uri="{FF2B5EF4-FFF2-40B4-BE49-F238E27FC236}">
                <a16:creationId xmlns:a16="http://schemas.microsoft.com/office/drawing/2014/main" id="{07CFB955-960E-8A4A-AAD1-02A9D33FF212}"/>
              </a:ext>
            </a:extLst>
          </p:cNvPr>
          <p:cNvSpPr/>
          <p:nvPr/>
        </p:nvSpPr>
        <p:spPr>
          <a:xfrm rot="19416170">
            <a:off x="1845109" y="1722591"/>
            <a:ext cx="7625591" cy="4113926"/>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Tree>
    <p:extLst>
      <p:ext uri="{BB962C8B-B14F-4D97-AF65-F5344CB8AC3E}">
        <p14:creationId xmlns:p14="http://schemas.microsoft.com/office/powerpoint/2010/main" val="373538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 - </a:t>
            </a:r>
            <a:r>
              <a:rPr lang="es-ES" sz="3200" b="1" dirty="0">
                <a:solidFill>
                  <a:srgbClr val="FF9300"/>
                </a:solidFill>
                <a:latin typeface="Trebuchet MS" charset="0"/>
              </a:rPr>
              <a:t>Proyecto</a:t>
            </a:r>
          </a:p>
          <a:p>
            <a:endParaRPr lang="es-CL" b="1" dirty="0">
              <a:solidFill>
                <a:schemeClr val="accent2"/>
              </a:solidFill>
              <a:latin typeface="Trebuchet MS" charset="0"/>
            </a:endParaRPr>
          </a:p>
        </p:txBody>
      </p:sp>
      <p:pic>
        <p:nvPicPr>
          <p:cNvPr id="5" name="Picture 4">
            <a:extLst>
              <a:ext uri="{FF2B5EF4-FFF2-40B4-BE49-F238E27FC236}">
                <a16:creationId xmlns:a16="http://schemas.microsoft.com/office/drawing/2014/main" id="{0C0E244D-1027-9143-9A74-E1C0332AA07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700" y="922187"/>
            <a:ext cx="9156700" cy="5935813"/>
          </a:xfrm>
          <a:prstGeom prst="rect">
            <a:avLst/>
          </a:prstGeom>
        </p:spPr>
      </p:pic>
      <p:sp>
        <p:nvSpPr>
          <p:cNvPr id="2" name="Freeform 1">
            <a:extLst>
              <a:ext uri="{FF2B5EF4-FFF2-40B4-BE49-F238E27FC236}">
                <a16:creationId xmlns:a16="http://schemas.microsoft.com/office/drawing/2014/main" id="{9A437367-A574-3F4C-A7C2-B80BF1942C60}"/>
              </a:ext>
            </a:extLst>
          </p:cNvPr>
          <p:cNvSpPr/>
          <p:nvPr/>
        </p:nvSpPr>
        <p:spPr>
          <a:xfrm>
            <a:off x="406843" y="4368800"/>
            <a:ext cx="8737157" cy="2489200"/>
          </a:xfrm>
          <a:custGeom>
            <a:avLst/>
            <a:gdLst>
              <a:gd name="connsiteX0" fmla="*/ 792378 w 8765515"/>
              <a:gd name="connsiteY0" fmla="*/ 1909573 h 2856675"/>
              <a:gd name="connsiteX1" fmla="*/ 3776878 w 8765515"/>
              <a:gd name="connsiteY1" fmla="*/ 1833373 h 2856675"/>
              <a:gd name="connsiteX2" fmla="*/ 6151778 w 8765515"/>
              <a:gd name="connsiteY2" fmla="*/ 1261873 h 2856675"/>
              <a:gd name="connsiteX3" fmla="*/ 7904378 w 8765515"/>
              <a:gd name="connsiteY3" fmla="*/ 156973 h 2856675"/>
              <a:gd name="connsiteX4" fmla="*/ 8412378 w 8765515"/>
              <a:gd name="connsiteY4" fmla="*/ 29973 h 2856675"/>
              <a:gd name="connsiteX5" fmla="*/ 8704478 w 8765515"/>
              <a:gd name="connsiteY5" fmla="*/ 372873 h 2856675"/>
              <a:gd name="connsiteX6" fmla="*/ 7878978 w 8765515"/>
              <a:gd name="connsiteY6" fmla="*/ 2646173 h 2856675"/>
              <a:gd name="connsiteX7" fmla="*/ 652678 w 8765515"/>
              <a:gd name="connsiteY7" fmla="*/ 2671573 h 2856675"/>
              <a:gd name="connsiteX8" fmla="*/ 360578 w 8765515"/>
              <a:gd name="connsiteY8" fmla="*/ 1896873 h 2856675"/>
              <a:gd name="connsiteX9" fmla="*/ 792378 w 8765515"/>
              <a:gd name="connsiteY9" fmla="*/ 1909573 h 2856675"/>
              <a:gd name="connsiteX0" fmla="*/ 520258 w 8925195"/>
              <a:gd name="connsiteY0" fmla="*/ 1896873 h 2856675"/>
              <a:gd name="connsiteX1" fmla="*/ 3936558 w 8925195"/>
              <a:gd name="connsiteY1" fmla="*/ 1833373 h 2856675"/>
              <a:gd name="connsiteX2" fmla="*/ 6311458 w 8925195"/>
              <a:gd name="connsiteY2" fmla="*/ 1261873 h 2856675"/>
              <a:gd name="connsiteX3" fmla="*/ 8064058 w 8925195"/>
              <a:gd name="connsiteY3" fmla="*/ 156973 h 2856675"/>
              <a:gd name="connsiteX4" fmla="*/ 8572058 w 8925195"/>
              <a:gd name="connsiteY4" fmla="*/ 29973 h 2856675"/>
              <a:gd name="connsiteX5" fmla="*/ 8864158 w 8925195"/>
              <a:gd name="connsiteY5" fmla="*/ 372873 h 2856675"/>
              <a:gd name="connsiteX6" fmla="*/ 8038658 w 8925195"/>
              <a:gd name="connsiteY6" fmla="*/ 2646173 h 2856675"/>
              <a:gd name="connsiteX7" fmla="*/ 812358 w 8925195"/>
              <a:gd name="connsiteY7" fmla="*/ 2671573 h 2856675"/>
              <a:gd name="connsiteX8" fmla="*/ 520258 w 8925195"/>
              <a:gd name="connsiteY8" fmla="*/ 1896873 h 2856675"/>
              <a:gd name="connsiteX0" fmla="*/ 520258 w 9052618"/>
              <a:gd name="connsiteY0" fmla="*/ 1896873 h 2762503"/>
              <a:gd name="connsiteX1" fmla="*/ 3936558 w 9052618"/>
              <a:gd name="connsiteY1" fmla="*/ 1833373 h 2762503"/>
              <a:gd name="connsiteX2" fmla="*/ 6311458 w 9052618"/>
              <a:gd name="connsiteY2" fmla="*/ 1261873 h 2762503"/>
              <a:gd name="connsiteX3" fmla="*/ 8064058 w 9052618"/>
              <a:gd name="connsiteY3" fmla="*/ 156973 h 2762503"/>
              <a:gd name="connsiteX4" fmla="*/ 8572058 w 9052618"/>
              <a:gd name="connsiteY4" fmla="*/ 29973 h 2762503"/>
              <a:gd name="connsiteX5" fmla="*/ 8864158 w 9052618"/>
              <a:gd name="connsiteY5" fmla="*/ 372873 h 2762503"/>
              <a:gd name="connsiteX6" fmla="*/ 8267258 w 9052618"/>
              <a:gd name="connsiteY6" fmla="*/ 2462655 h 2762503"/>
              <a:gd name="connsiteX7" fmla="*/ 812358 w 9052618"/>
              <a:gd name="connsiteY7" fmla="*/ 2671573 h 2762503"/>
              <a:gd name="connsiteX8" fmla="*/ 520258 w 9052618"/>
              <a:gd name="connsiteY8" fmla="*/ 1896873 h 2762503"/>
              <a:gd name="connsiteX0" fmla="*/ 520258 w 8943002"/>
              <a:gd name="connsiteY0" fmla="*/ 2050646 h 2934612"/>
              <a:gd name="connsiteX1" fmla="*/ 3936558 w 8943002"/>
              <a:gd name="connsiteY1" fmla="*/ 1987146 h 2934612"/>
              <a:gd name="connsiteX2" fmla="*/ 6311458 w 8943002"/>
              <a:gd name="connsiteY2" fmla="*/ 1415646 h 2934612"/>
              <a:gd name="connsiteX3" fmla="*/ 8064058 w 8943002"/>
              <a:gd name="connsiteY3" fmla="*/ 310746 h 2934612"/>
              <a:gd name="connsiteX4" fmla="*/ 8572058 w 8943002"/>
              <a:gd name="connsiteY4" fmla="*/ 183746 h 2934612"/>
              <a:gd name="connsiteX5" fmla="*/ 8267258 w 8943002"/>
              <a:gd name="connsiteY5" fmla="*/ 2616428 h 2934612"/>
              <a:gd name="connsiteX6" fmla="*/ 812358 w 8943002"/>
              <a:gd name="connsiteY6" fmla="*/ 2825346 h 2934612"/>
              <a:gd name="connsiteX7" fmla="*/ 520258 w 8943002"/>
              <a:gd name="connsiteY7" fmla="*/ 2050646 h 2934612"/>
              <a:gd name="connsiteX0" fmla="*/ 520258 w 8881771"/>
              <a:gd name="connsiteY0" fmla="*/ 2234228 h 3131181"/>
              <a:gd name="connsiteX1" fmla="*/ 3936558 w 8881771"/>
              <a:gd name="connsiteY1" fmla="*/ 2170728 h 3131181"/>
              <a:gd name="connsiteX2" fmla="*/ 6311458 w 8881771"/>
              <a:gd name="connsiteY2" fmla="*/ 1599228 h 3131181"/>
              <a:gd name="connsiteX3" fmla="*/ 8064058 w 8881771"/>
              <a:gd name="connsiteY3" fmla="*/ 494328 h 3131181"/>
              <a:gd name="connsiteX4" fmla="*/ 8419658 w 8881771"/>
              <a:gd name="connsiteY4" fmla="*/ 141459 h 3131181"/>
              <a:gd name="connsiteX5" fmla="*/ 8267258 w 8881771"/>
              <a:gd name="connsiteY5" fmla="*/ 2800010 h 3131181"/>
              <a:gd name="connsiteX6" fmla="*/ 812358 w 8881771"/>
              <a:gd name="connsiteY6" fmla="*/ 3008928 h 3131181"/>
              <a:gd name="connsiteX7" fmla="*/ 520258 w 8881771"/>
              <a:gd name="connsiteY7" fmla="*/ 2234228 h 3131181"/>
              <a:gd name="connsiteX0" fmla="*/ 520258 w 8951658"/>
              <a:gd name="connsiteY0" fmla="*/ 2094256 h 2991210"/>
              <a:gd name="connsiteX1" fmla="*/ 3936558 w 8951658"/>
              <a:gd name="connsiteY1" fmla="*/ 2030756 h 2991210"/>
              <a:gd name="connsiteX2" fmla="*/ 6311458 w 8951658"/>
              <a:gd name="connsiteY2" fmla="*/ 1459256 h 2991210"/>
              <a:gd name="connsiteX3" fmla="*/ 8064058 w 8951658"/>
              <a:gd name="connsiteY3" fmla="*/ 354356 h 2991210"/>
              <a:gd name="connsiteX4" fmla="*/ 8419658 w 8951658"/>
              <a:gd name="connsiteY4" fmla="*/ 1487 h 2991210"/>
              <a:gd name="connsiteX5" fmla="*/ 8267258 w 8951658"/>
              <a:gd name="connsiteY5" fmla="*/ 2660038 h 2991210"/>
              <a:gd name="connsiteX6" fmla="*/ 812358 w 8951658"/>
              <a:gd name="connsiteY6" fmla="*/ 2868956 h 2991210"/>
              <a:gd name="connsiteX7" fmla="*/ 520258 w 8951658"/>
              <a:gd name="connsiteY7" fmla="*/ 2094256 h 2991210"/>
              <a:gd name="connsiteX0" fmla="*/ 520258 w 8951658"/>
              <a:gd name="connsiteY0" fmla="*/ 2113313 h 3010267"/>
              <a:gd name="connsiteX1" fmla="*/ 3936558 w 8951658"/>
              <a:gd name="connsiteY1" fmla="*/ 2049813 h 3010267"/>
              <a:gd name="connsiteX2" fmla="*/ 6311458 w 8951658"/>
              <a:gd name="connsiteY2" fmla="*/ 1478313 h 3010267"/>
              <a:gd name="connsiteX3" fmla="*/ 8419658 w 8951658"/>
              <a:gd name="connsiteY3" fmla="*/ 20544 h 3010267"/>
              <a:gd name="connsiteX4" fmla="*/ 8267258 w 8951658"/>
              <a:gd name="connsiteY4" fmla="*/ 2679095 h 3010267"/>
              <a:gd name="connsiteX5" fmla="*/ 812358 w 8951658"/>
              <a:gd name="connsiteY5" fmla="*/ 2888013 h 3010267"/>
              <a:gd name="connsiteX6" fmla="*/ 520258 w 8951658"/>
              <a:gd name="connsiteY6" fmla="*/ 2113313 h 301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1658" h="3010267">
                <a:moveTo>
                  <a:pt x="520258" y="2113313"/>
                </a:moveTo>
                <a:cubicBezTo>
                  <a:pt x="1040958" y="1973613"/>
                  <a:pt x="2971358" y="2155646"/>
                  <a:pt x="3936558" y="2049813"/>
                </a:cubicBezTo>
                <a:cubicBezTo>
                  <a:pt x="4901758" y="1943980"/>
                  <a:pt x="5564275" y="1816524"/>
                  <a:pt x="6311458" y="1478313"/>
                </a:cubicBezTo>
                <a:cubicBezTo>
                  <a:pt x="7058641" y="1140102"/>
                  <a:pt x="8093691" y="-179586"/>
                  <a:pt x="8419658" y="20544"/>
                </a:cubicBezTo>
                <a:cubicBezTo>
                  <a:pt x="8707525" y="-46913"/>
                  <a:pt x="9535141" y="2201184"/>
                  <a:pt x="8267258" y="2679095"/>
                </a:cubicBezTo>
                <a:cubicBezTo>
                  <a:pt x="6999375" y="3157006"/>
                  <a:pt x="2065425" y="3012896"/>
                  <a:pt x="812358" y="2888013"/>
                </a:cubicBezTo>
                <a:cubicBezTo>
                  <a:pt x="-440709" y="2763130"/>
                  <a:pt x="-442" y="2253013"/>
                  <a:pt x="520258" y="2113313"/>
                </a:cubicBezTo>
                <a:close/>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420657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47675" y="313137"/>
            <a:ext cx="8490263" cy="861774"/>
          </a:xfrm>
          <a:prstGeom prst="rect">
            <a:avLst/>
          </a:prstGeom>
          <a:noFill/>
          <a:ln w="9525">
            <a:noFill/>
            <a:miter lim="800000"/>
            <a:headEnd/>
            <a:tailEnd/>
          </a:ln>
        </p:spPr>
        <p:txBody>
          <a:bodyPr wrap="square">
            <a:prstTxWarp prst="textNoShape">
              <a:avLst/>
            </a:prstTxWarp>
            <a:spAutoFit/>
          </a:bodyPr>
          <a:lstStyle/>
          <a:p>
            <a:r>
              <a:rPr lang="es-ES" sz="3200" b="1" dirty="0">
                <a:solidFill>
                  <a:schemeClr val="accent2"/>
                </a:solidFill>
                <a:latin typeface="Trebuchet MS" charset="0"/>
              </a:rPr>
              <a:t>Planificación</a:t>
            </a:r>
          </a:p>
          <a:p>
            <a:endParaRPr lang="es-CL" b="1" dirty="0">
              <a:solidFill>
                <a:schemeClr val="accent2"/>
              </a:solidFill>
              <a:latin typeface="Trebuchet MS" charset="0"/>
            </a:endParaRPr>
          </a:p>
        </p:txBody>
      </p:sp>
      <p:pic>
        <p:nvPicPr>
          <p:cNvPr id="3" name="Picture 2">
            <a:extLst>
              <a:ext uri="{FF2B5EF4-FFF2-40B4-BE49-F238E27FC236}">
                <a16:creationId xmlns:a16="http://schemas.microsoft.com/office/drawing/2014/main" id="{CD00D1BC-09A6-A24F-9C90-0AD7FDC24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5805"/>
            <a:ext cx="9144000" cy="3786389"/>
          </a:xfrm>
          <a:prstGeom prst="rect">
            <a:avLst/>
          </a:prstGeom>
        </p:spPr>
      </p:pic>
      <p:sp>
        <p:nvSpPr>
          <p:cNvPr id="10" name="TextBox 9">
            <a:extLst>
              <a:ext uri="{FF2B5EF4-FFF2-40B4-BE49-F238E27FC236}">
                <a16:creationId xmlns:a16="http://schemas.microsoft.com/office/drawing/2014/main" id="{DD946C92-9490-0C43-9160-92068E09BA77}"/>
              </a:ext>
            </a:extLst>
          </p:cNvPr>
          <p:cNvSpPr txBox="1"/>
          <p:nvPr/>
        </p:nvSpPr>
        <p:spPr>
          <a:xfrm>
            <a:off x="664511" y="5683088"/>
            <a:ext cx="8056589" cy="369332"/>
          </a:xfrm>
          <a:prstGeom prst="rect">
            <a:avLst/>
          </a:prstGeom>
          <a:noFill/>
        </p:spPr>
        <p:txBody>
          <a:bodyPr wrap="square" rtlCol="0">
            <a:spAutoFit/>
          </a:bodyPr>
          <a:lstStyle/>
          <a:p>
            <a:r>
              <a:rPr lang="es-ES_tradnl" dirty="0"/>
              <a:t>Esto estará actualizado en la página inicial de </a:t>
            </a:r>
            <a:r>
              <a:rPr lang="es-ES_tradnl" dirty="0" err="1"/>
              <a:t>Canvas</a:t>
            </a:r>
            <a:endParaRPr lang="es-ES_tradnl" dirty="0"/>
          </a:p>
        </p:txBody>
      </p:sp>
      <p:sp>
        <p:nvSpPr>
          <p:cNvPr id="12" name="TextBox 11">
            <a:extLst>
              <a:ext uri="{FF2B5EF4-FFF2-40B4-BE49-F238E27FC236}">
                <a16:creationId xmlns:a16="http://schemas.microsoft.com/office/drawing/2014/main" id="{B928BD01-B50C-D448-B7AE-35888DF3D93B}"/>
              </a:ext>
            </a:extLst>
          </p:cNvPr>
          <p:cNvSpPr txBox="1"/>
          <p:nvPr/>
        </p:nvSpPr>
        <p:spPr>
          <a:xfrm>
            <a:off x="664511" y="6052420"/>
            <a:ext cx="8056589" cy="369332"/>
          </a:xfrm>
          <a:prstGeom prst="rect">
            <a:avLst/>
          </a:prstGeom>
          <a:noFill/>
        </p:spPr>
        <p:txBody>
          <a:bodyPr wrap="square" rtlCol="0">
            <a:spAutoFit/>
          </a:bodyPr>
          <a:lstStyle/>
          <a:p>
            <a:r>
              <a:rPr lang="es-ES_tradnl" dirty="0"/>
              <a:t>Puede estar sujeto a modificaciones</a:t>
            </a:r>
          </a:p>
        </p:txBody>
      </p:sp>
    </p:spTree>
    <p:extLst>
      <p:ext uri="{BB962C8B-B14F-4D97-AF65-F5344CB8AC3E}">
        <p14:creationId xmlns:p14="http://schemas.microsoft.com/office/powerpoint/2010/main" val="116086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98475" y="922338"/>
            <a:ext cx="7505700" cy="5816977"/>
          </a:xfrm>
          <a:prstGeom prst="rect">
            <a:avLst/>
          </a:prstGeom>
          <a:noFill/>
          <a:ln w="9525">
            <a:noFill/>
            <a:miter lim="800000"/>
            <a:headEnd/>
            <a:tailEnd/>
          </a:ln>
        </p:spPr>
        <p:txBody>
          <a:bodyPr>
            <a:prstTxWarp prst="textNoShape">
              <a:avLst/>
            </a:prstTxWarp>
            <a:spAutoFit/>
          </a:bodyPr>
          <a:lstStyle/>
          <a:p>
            <a:r>
              <a:rPr lang="es-ES" sz="3200" b="1" dirty="0">
                <a:solidFill>
                  <a:schemeClr val="accent2"/>
                </a:solidFill>
                <a:latin typeface="Trebuchet MS" charset="0"/>
              </a:rPr>
              <a:t>Descripción</a:t>
            </a:r>
          </a:p>
          <a:p>
            <a:endParaRPr lang="es-ES" b="1" dirty="0">
              <a:solidFill>
                <a:schemeClr val="accent2"/>
              </a:solidFill>
              <a:latin typeface="Trebuchet MS" charset="0"/>
            </a:endParaRPr>
          </a:p>
          <a:p>
            <a:endParaRPr lang="es-ES" b="1" dirty="0">
              <a:solidFill>
                <a:schemeClr val="accent2"/>
              </a:solidFill>
              <a:latin typeface="Trebuchet MS" charset="0"/>
            </a:endParaRPr>
          </a:p>
          <a:p>
            <a:pPr algn="just"/>
            <a:r>
              <a:rPr lang="es-ES" sz="2400" dirty="0">
                <a:solidFill>
                  <a:schemeClr val="accent2"/>
                </a:solidFill>
                <a:latin typeface="Trebuchet MS" charset="0"/>
              </a:rPr>
              <a:t>El reconocimiento, la descripción, la clasificación y la agrupación de patrones de forma automática, son problemas importantes en una gran variedad de aplicaciones de ingeniería, psicología, medicina, economía, biologías, etc. El problema consiste en asignar automáticamente a una clase una muestra según las mediciones realizadas sobre la muestra. En el curso se estudiará la teoría necesaria para resolver este problema, y se aplicará la teoría en ejemplos prácticos tales como detección automática de tumores, reconocimiento de caracteres, detección de defectos, etc.</a:t>
            </a:r>
          </a:p>
          <a:p>
            <a:endParaRPr lang="es-ES" sz="1600" dirty="0">
              <a:solidFill>
                <a:schemeClr val="accent2"/>
              </a:solidFill>
              <a:latin typeface="Trebuchet MS"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775797-B70F-3449-9D56-D268E236F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0419"/>
            <a:ext cx="9144000" cy="4218525"/>
          </a:xfrm>
          <a:prstGeom prst="rect">
            <a:avLst/>
          </a:prstGeom>
        </p:spPr>
      </p:pic>
      <p:sp>
        <p:nvSpPr>
          <p:cNvPr id="2" name="TextBox 1">
            <a:extLst>
              <a:ext uri="{FF2B5EF4-FFF2-40B4-BE49-F238E27FC236}">
                <a16:creationId xmlns:a16="http://schemas.microsoft.com/office/drawing/2014/main" id="{AD2C0E51-2CEE-B147-A13C-572151E1002C}"/>
              </a:ext>
            </a:extLst>
          </p:cNvPr>
          <p:cNvSpPr txBox="1"/>
          <p:nvPr/>
        </p:nvSpPr>
        <p:spPr>
          <a:xfrm>
            <a:off x="341523" y="5001658"/>
            <a:ext cx="8408071" cy="1323439"/>
          </a:xfrm>
          <a:prstGeom prst="rect">
            <a:avLst/>
          </a:prstGeom>
          <a:noFill/>
        </p:spPr>
        <p:txBody>
          <a:bodyPr wrap="none" rtlCol="0">
            <a:spAutoFit/>
          </a:bodyPr>
          <a:lstStyle/>
          <a:p>
            <a:pPr marL="285750" indent="-285750">
              <a:buFont typeface="Arial" panose="020B0604020202020204" pitchFamily="34" charset="0"/>
              <a:buChar char="•"/>
            </a:pPr>
            <a:r>
              <a:rPr lang="es-ES_tradnl" sz="1600" dirty="0">
                <a:solidFill>
                  <a:schemeClr val="accent2"/>
                </a:solidFill>
              </a:rPr>
              <a:t>El enunciado del ejercicio estará disponible en </a:t>
            </a:r>
            <a:r>
              <a:rPr lang="es-ES_tradnl" sz="1600" dirty="0" err="1">
                <a:solidFill>
                  <a:schemeClr val="accent2"/>
                </a:solidFill>
              </a:rPr>
              <a:t>Canvas</a:t>
            </a:r>
            <a:r>
              <a:rPr lang="es-ES_tradnl" sz="1600" dirty="0">
                <a:solidFill>
                  <a:schemeClr val="accent2"/>
                </a:solidFill>
              </a:rPr>
              <a:t> a las 9:00AM del día indicado</a:t>
            </a:r>
          </a:p>
          <a:p>
            <a:pPr marL="285750" indent="-285750">
              <a:buFont typeface="Arial" panose="020B0604020202020204" pitchFamily="34" charset="0"/>
              <a:buChar char="•"/>
            </a:pPr>
            <a:r>
              <a:rPr lang="es-ES_tradnl" sz="1600" dirty="0">
                <a:solidFill>
                  <a:schemeClr val="accent2"/>
                </a:solidFill>
              </a:rPr>
              <a:t>La idea es hacer el ejercicio durante la clase correspondiente de 11:30AM a 12:50PM</a:t>
            </a:r>
          </a:p>
          <a:p>
            <a:pPr marL="285750" indent="-285750">
              <a:buFont typeface="Arial" panose="020B0604020202020204" pitchFamily="34" charset="0"/>
              <a:buChar char="•"/>
            </a:pPr>
            <a:r>
              <a:rPr lang="es-ES_tradnl" sz="1600" dirty="0">
                <a:solidFill>
                  <a:schemeClr val="accent2"/>
                </a:solidFill>
              </a:rPr>
              <a:t>Se entrega el ejercicio hasta las 9:00PM del día siguiente</a:t>
            </a:r>
          </a:p>
          <a:p>
            <a:pPr marL="285750" indent="-285750">
              <a:buFont typeface="Arial" panose="020B0604020202020204" pitchFamily="34" charset="0"/>
              <a:buChar char="•"/>
            </a:pPr>
            <a:r>
              <a:rPr lang="es-ES_tradnl" sz="1600" dirty="0">
                <a:solidFill>
                  <a:srgbClr val="FF0000"/>
                </a:solidFill>
              </a:rPr>
              <a:t>Fuera de plazo no se puede entregar el ejercicio (se califica como 1.0)</a:t>
            </a:r>
          </a:p>
          <a:p>
            <a:pPr marL="285750" indent="-285750">
              <a:buFont typeface="Arial" panose="020B0604020202020204" pitchFamily="34" charset="0"/>
              <a:buChar char="•"/>
            </a:pPr>
            <a:r>
              <a:rPr lang="es-ES_tradnl" sz="1600" dirty="0">
                <a:solidFill>
                  <a:schemeClr val="accent2"/>
                </a:solidFill>
              </a:rPr>
              <a:t>Se elimina la peor nota (comodín que pueden usar quienes tienen algún problema)</a:t>
            </a:r>
          </a:p>
        </p:txBody>
      </p:sp>
    </p:spTree>
    <p:extLst>
      <p:ext uri="{BB962C8B-B14F-4D97-AF65-F5344CB8AC3E}">
        <p14:creationId xmlns:p14="http://schemas.microsoft.com/office/powerpoint/2010/main" val="102531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50C5A-9B7C-3D4D-8E6F-E46DC5F52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9183"/>
            <a:ext cx="9144000" cy="1259633"/>
          </a:xfrm>
          <a:prstGeom prst="rect">
            <a:avLst/>
          </a:prstGeom>
        </p:spPr>
      </p:pic>
      <p:sp>
        <p:nvSpPr>
          <p:cNvPr id="5" name="TextBox 4">
            <a:extLst>
              <a:ext uri="{FF2B5EF4-FFF2-40B4-BE49-F238E27FC236}">
                <a16:creationId xmlns:a16="http://schemas.microsoft.com/office/drawing/2014/main" id="{A310CFB9-7A45-4542-A302-CE54FBC29C68}"/>
              </a:ext>
            </a:extLst>
          </p:cNvPr>
          <p:cNvSpPr txBox="1"/>
          <p:nvPr/>
        </p:nvSpPr>
        <p:spPr>
          <a:xfrm>
            <a:off x="88134" y="5001658"/>
            <a:ext cx="9055866" cy="1323439"/>
          </a:xfrm>
          <a:prstGeom prst="rect">
            <a:avLst/>
          </a:prstGeom>
          <a:noFill/>
        </p:spPr>
        <p:txBody>
          <a:bodyPr wrap="square" rtlCol="0">
            <a:spAutoFit/>
          </a:bodyPr>
          <a:lstStyle/>
          <a:p>
            <a:pPr marL="285750" indent="-285750">
              <a:buFont typeface="Arial" panose="020B0604020202020204" pitchFamily="34" charset="0"/>
              <a:buChar char="•"/>
            </a:pPr>
            <a:r>
              <a:rPr lang="es-ES_tradnl" sz="1600" dirty="0">
                <a:solidFill>
                  <a:schemeClr val="accent2"/>
                </a:solidFill>
              </a:rPr>
              <a:t>El enunciado de la tarea estará disponible en </a:t>
            </a:r>
            <a:r>
              <a:rPr lang="es-ES_tradnl" sz="1600" dirty="0" err="1">
                <a:solidFill>
                  <a:schemeClr val="accent2"/>
                </a:solidFill>
              </a:rPr>
              <a:t>Canvas</a:t>
            </a:r>
            <a:r>
              <a:rPr lang="es-ES_tradnl" sz="1600" dirty="0">
                <a:solidFill>
                  <a:schemeClr val="accent2"/>
                </a:solidFill>
              </a:rPr>
              <a:t> al menos 3 semanas antes de la entrega</a:t>
            </a:r>
          </a:p>
          <a:p>
            <a:pPr marL="285750" indent="-285750">
              <a:buFont typeface="Arial" panose="020B0604020202020204" pitchFamily="34" charset="0"/>
              <a:buChar char="•"/>
            </a:pPr>
            <a:r>
              <a:rPr lang="es-ES_tradnl" sz="1600" dirty="0">
                <a:solidFill>
                  <a:schemeClr val="accent2"/>
                </a:solidFill>
              </a:rPr>
              <a:t>Se entrega el ejercicio hasta las 9:00PM del día indicado</a:t>
            </a:r>
          </a:p>
          <a:p>
            <a:pPr marL="285750" indent="-285750">
              <a:buFont typeface="Arial" panose="020B0604020202020204" pitchFamily="34" charset="0"/>
              <a:buChar char="•"/>
            </a:pPr>
            <a:r>
              <a:rPr lang="es-ES_tradnl" sz="1600" dirty="0">
                <a:solidFill>
                  <a:schemeClr val="accent2"/>
                </a:solidFill>
              </a:rPr>
              <a:t>Por cada 30 minutos (o fracción) de retraso habrá 0.25 </a:t>
            </a:r>
            <a:r>
              <a:rPr lang="es-ES_tradnl" sz="1600" dirty="0" err="1">
                <a:solidFill>
                  <a:schemeClr val="accent2"/>
                </a:solidFill>
              </a:rPr>
              <a:t>pts</a:t>
            </a:r>
            <a:r>
              <a:rPr lang="es-ES_tradnl" sz="1600" dirty="0">
                <a:solidFill>
                  <a:schemeClr val="accent2"/>
                </a:solidFill>
              </a:rPr>
              <a:t> de descuento en la nota de la tarea</a:t>
            </a:r>
          </a:p>
          <a:p>
            <a:pPr marL="285750" indent="-285750">
              <a:buFont typeface="Arial" panose="020B0604020202020204" pitchFamily="34" charset="0"/>
              <a:buChar char="•"/>
            </a:pPr>
            <a:r>
              <a:rPr lang="es-ES_tradnl" sz="1600" dirty="0">
                <a:solidFill>
                  <a:schemeClr val="accent2"/>
                </a:solidFill>
              </a:rPr>
              <a:t>Sólo en casos excepcionales y con certificado médico o autorización de la DIPRE se moverán estas fechas</a:t>
            </a:r>
          </a:p>
        </p:txBody>
      </p:sp>
    </p:spTree>
    <p:extLst>
      <p:ext uri="{BB962C8B-B14F-4D97-AF65-F5344CB8AC3E}">
        <p14:creationId xmlns:p14="http://schemas.microsoft.com/office/powerpoint/2010/main" val="349284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E56D32-CE2B-F241-876A-DB45A3140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3352"/>
            <a:ext cx="9144000" cy="1271296"/>
          </a:xfrm>
          <a:prstGeom prst="rect">
            <a:avLst/>
          </a:prstGeom>
        </p:spPr>
      </p:pic>
      <p:sp>
        <p:nvSpPr>
          <p:cNvPr id="5" name="TextBox 4">
            <a:extLst>
              <a:ext uri="{FF2B5EF4-FFF2-40B4-BE49-F238E27FC236}">
                <a16:creationId xmlns:a16="http://schemas.microsoft.com/office/drawing/2014/main" id="{8BAA20F1-C333-E64A-8A18-7B10569A92D8}"/>
              </a:ext>
            </a:extLst>
          </p:cNvPr>
          <p:cNvSpPr txBox="1"/>
          <p:nvPr/>
        </p:nvSpPr>
        <p:spPr>
          <a:xfrm>
            <a:off x="341523" y="5001658"/>
            <a:ext cx="8603637" cy="1323439"/>
          </a:xfrm>
          <a:prstGeom prst="rect">
            <a:avLst/>
          </a:prstGeom>
          <a:noFill/>
        </p:spPr>
        <p:txBody>
          <a:bodyPr wrap="none" rtlCol="0">
            <a:spAutoFit/>
          </a:bodyPr>
          <a:lstStyle/>
          <a:p>
            <a:pPr marL="285750" indent="-285750">
              <a:buFont typeface="Arial" panose="020B0604020202020204" pitchFamily="34" charset="0"/>
              <a:buChar char="•"/>
            </a:pPr>
            <a:r>
              <a:rPr lang="es-ES_tradnl" sz="1600" dirty="0">
                <a:solidFill>
                  <a:schemeClr val="accent2"/>
                </a:solidFill>
              </a:rPr>
              <a:t>Se trabaja en grupos de 5</a:t>
            </a:r>
          </a:p>
          <a:p>
            <a:pPr marL="285750" indent="-285750">
              <a:buFont typeface="Arial" panose="020B0604020202020204" pitchFamily="34" charset="0"/>
              <a:buChar char="•"/>
            </a:pPr>
            <a:r>
              <a:rPr lang="es-ES_tradnl" sz="1600" dirty="0">
                <a:solidFill>
                  <a:schemeClr val="accent2"/>
                </a:solidFill>
              </a:rPr>
              <a:t>El enunciado del proyecto estará disponible durante el mes de abril en </a:t>
            </a:r>
            <a:r>
              <a:rPr lang="es-ES_tradnl" sz="1600" dirty="0" err="1">
                <a:solidFill>
                  <a:schemeClr val="accent2"/>
                </a:solidFill>
              </a:rPr>
              <a:t>Canvas</a:t>
            </a:r>
            <a:endParaRPr lang="es-ES_tradnl" sz="1600" dirty="0">
              <a:solidFill>
                <a:schemeClr val="accent2"/>
              </a:solidFill>
            </a:endParaRPr>
          </a:p>
          <a:p>
            <a:pPr marL="285750" indent="-285750">
              <a:buFont typeface="Arial" panose="020B0604020202020204" pitchFamily="34" charset="0"/>
              <a:buChar char="•"/>
            </a:pPr>
            <a:r>
              <a:rPr lang="es-ES_tradnl" sz="1600" dirty="0">
                <a:solidFill>
                  <a:schemeClr val="accent2"/>
                </a:solidFill>
              </a:rPr>
              <a:t>Los grupos deben estar conformados a más tardar el 19-May</a:t>
            </a:r>
          </a:p>
          <a:p>
            <a:pPr marL="285750" indent="-285750">
              <a:buFont typeface="Arial" panose="020B0604020202020204" pitchFamily="34" charset="0"/>
              <a:buChar char="•"/>
            </a:pPr>
            <a:r>
              <a:rPr lang="es-ES_tradnl" sz="1600" dirty="0">
                <a:solidFill>
                  <a:schemeClr val="accent2"/>
                </a:solidFill>
              </a:rPr>
              <a:t>Habrá una presentación de avance de cada grupo en las dos últimas clases del semestre</a:t>
            </a:r>
          </a:p>
          <a:p>
            <a:pPr marL="285750" indent="-285750">
              <a:buFont typeface="Arial" panose="020B0604020202020204" pitchFamily="34" charset="0"/>
              <a:buChar char="•"/>
            </a:pPr>
            <a:r>
              <a:rPr lang="es-ES_tradnl" sz="1600" dirty="0">
                <a:solidFill>
                  <a:schemeClr val="accent2"/>
                </a:solidFill>
              </a:rPr>
              <a:t>Habrá una presentación final al finalizar las clases (todo el grupo le presenta al profesor)</a:t>
            </a:r>
          </a:p>
        </p:txBody>
      </p:sp>
    </p:spTree>
    <p:extLst>
      <p:ext uri="{BB962C8B-B14F-4D97-AF65-F5344CB8AC3E}">
        <p14:creationId xmlns:p14="http://schemas.microsoft.com/office/powerpoint/2010/main" val="412248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CD425-61DD-364C-9B35-C6A30B575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2287"/>
            <a:ext cx="9144000" cy="5953426"/>
          </a:xfrm>
          <a:prstGeom prst="rect">
            <a:avLst/>
          </a:prstGeom>
        </p:spPr>
      </p:pic>
    </p:spTree>
    <p:extLst>
      <p:ext uri="{BB962C8B-B14F-4D97-AF65-F5344CB8AC3E}">
        <p14:creationId xmlns:p14="http://schemas.microsoft.com/office/powerpoint/2010/main" val="982528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317500" y="1840637"/>
            <a:ext cx="8623300" cy="1477328"/>
          </a:xfrm>
          <a:prstGeom prst="rect">
            <a:avLst/>
          </a:prstGeom>
        </p:spPr>
        <p:txBody>
          <a:bodyPr wrap="square">
            <a:spAutoFit/>
          </a:bodyPr>
          <a:lstStyle/>
          <a:p>
            <a:endParaRPr lang="es-ES_tradnl" i="1" dirty="0"/>
          </a:p>
          <a:p>
            <a:r>
              <a:rPr lang="es-ES_tradnl" i="1" dirty="0"/>
              <a:t>Como este curso tiene muchas personas, se han definido varias reglas que como estudiante debes conocer bien. Son pocas reglas y muy simples pero es necesario tenerlas en consideración. </a:t>
            </a:r>
            <a:endParaRPr lang="es-ES_tradnl" dirty="0"/>
          </a:p>
          <a:p>
            <a:r>
              <a:rPr lang="es-ES_tradnl" dirty="0"/>
              <a:t> </a:t>
            </a:r>
          </a:p>
        </p:txBody>
      </p:sp>
      <p:sp>
        <p:nvSpPr>
          <p:cNvPr id="3" name="Rectangle 2">
            <a:extLst>
              <a:ext uri="{FF2B5EF4-FFF2-40B4-BE49-F238E27FC236}">
                <a16:creationId xmlns:a16="http://schemas.microsoft.com/office/drawing/2014/main" id="{5C5B8D44-2E48-D94D-895E-CA6013E2DC2F}"/>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
        <p:nvSpPr>
          <p:cNvPr id="2" name="TextBox 1">
            <a:extLst>
              <a:ext uri="{FF2B5EF4-FFF2-40B4-BE49-F238E27FC236}">
                <a16:creationId xmlns:a16="http://schemas.microsoft.com/office/drawing/2014/main" id="{7E38BDC6-CA45-7F4B-9E5A-ED03308AD6ED}"/>
              </a:ext>
            </a:extLst>
          </p:cNvPr>
          <p:cNvSpPr txBox="1"/>
          <p:nvPr/>
        </p:nvSpPr>
        <p:spPr>
          <a:xfrm>
            <a:off x="3403539" y="3844430"/>
            <a:ext cx="2336922" cy="2031325"/>
          </a:xfrm>
          <a:prstGeom prst="rect">
            <a:avLst/>
          </a:prstGeom>
          <a:noFill/>
        </p:spPr>
        <p:txBody>
          <a:bodyPr wrap="none" rtlCol="0">
            <a:spAutoFit/>
          </a:bodyPr>
          <a:lstStyle/>
          <a:p>
            <a:pPr marL="285750" indent="-285750">
              <a:buFont typeface="Arial" panose="020B0604020202020204" pitchFamily="34" charset="0"/>
              <a:buChar char="•"/>
            </a:pPr>
            <a:r>
              <a:rPr lang="es-ES_tradnl" dirty="0"/>
              <a:t>Asistencia</a:t>
            </a:r>
          </a:p>
          <a:p>
            <a:pPr marL="285750" indent="-285750">
              <a:buFont typeface="Arial" panose="020B0604020202020204" pitchFamily="34" charset="0"/>
              <a:buChar char="•"/>
            </a:pPr>
            <a:r>
              <a:rPr lang="es-ES_tradnl" dirty="0"/>
              <a:t>Entregas</a:t>
            </a:r>
          </a:p>
          <a:p>
            <a:pPr marL="285750" indent="-285750">
              <a:buFont typeface="Arial" panose="020B0604020202020204" pitchFamily="34" charset="0"/>
              <a:buChar char="•"/>
            </a:pPr>
            <a:r>
              <a:rPr lang="es-ES_tradnl" dirty="0"/>
              <a:t>Trabajo en Clases</a:t>
            </a:r>
          </a:p>
          <a:p>
            <a:pPr marL="285750" indent="-285750">
              <a:buFont typeface="Arial" panose="020B0604020202020204" pitchFamily="34" charset="0"/>
              <a:buChar char="•"/>
            </a:pPr>
            <a:r>
              <a:rPr lang="es-ES_tradnl" dirty="0"/>
              <a:t>Tareas</a:t>
            </a:r>
          </a:p>
          <a:p>
            <a:pPr marL="285750" indent="-285750">
              <a:buFont typeface="Arial" panose="020B0604020202020204" pitchFamily="34" charset="0"/>
              <a:buChar char="•"/>
            </a:pPr>
            <a:r>
              <a:rPr lang="es-ES_tradnl" dirty="0"/>
              <a:t>Comunicación</a:t>
            </a:r>
          </a:p>
          <a:p>
            <a:pPr marL="285750" indent="-285750">
              <a:buFont typeface="Arial" panose="020B0604020202020204" pitchFamily="34" charset="0"/>
              <a:buChar char="•"/>
            </a:pPr>
            <a:r>
              <a:rPr lang="es-ES_tradnl" dirty="0"/>
              <a:t>Foros</a:t>
            </a:r>
          </a:p>
          <a:p>
            <a:pPr marL="285750" indent="-285750">
              <a:buFont typeface="Arial" panose="020B0604020202020204" pitchFamily="34" charset="0"/>
              <a:buChar char="•"/>
            </a:pPr>
            <a:r>
              <a:rPr lang="es-ES_tradnl" dirty="0"/>
              <a:t>COVID</a:t>
            </a:r>
          </a:p>
        </p:txBody>
      </p:sp>
    </p:spTree>
    <p:extLst>
      <p:ext uri="{BB962C8B-B14F-4D97-AF65-F5344CB8AC3E}">
        <p14:creationId xmlns:p14="http://schemas.microsoft.com/office/powerpoint/2010/main" val="3134483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73050" y="1859339"/>
            <a:ext cx="8623300" cy="3139321"/>
          </a:xfrm>
          <a:prstGeom prst="rect">
            <a:avLst/>
          </a:prstGeom>
        </p:spPr>
        <p:txBody>
          <a:bodyPr wrap="square">
            <a:spAutoFit/>
          </a:bodyPr>
          <a:lstStyle/>
          <a:p>
            <a:r>
              <a:rPr lang="es-ES_tradnl" b="1" dirty="0">
                <a:highlight>
                  <a:srgbClr val="BBE0E3"/>
                </a:highlight>
              </a:rPr>
              <a:t>ASISTENCIA</a:t>
            </a:r>
          </a:p>
          <a:p>
            <a:endParaRPr lang="es-ES_tradnl" dirty="0"/>
          </a:p>
          <a:p>
            <a:pPr marL="285750" indent="-285750">
              <a:buFont typeface="Arial" panose="020B0604020202020204" pitchFamily="34" charset="0"/>
              <a:buChar char="•"/>
            </a:pPr>
            <a:r>
              <a:rPr lang="es-ES_tradnl" dirty="0"/>
              <a:t>La asistencia no es obligatoria.</a:t>
            </a:r>
          </a:p>
          <a:p>
            <a:pPr marL="285750" indent="-285750">
              <a:buFont typeface="Arial" panose="020B0604020202020204" pitchFamily="34" charset="0"/>
              <a:buChar char="•"/>
            </a:pPr>
            <a:r>
              <a:rPr lang="es-ES_tradnl" dirty="0"/>
              <a:t>Si decides no venir a clases ten presente que no suelo repetir explicaciones o aclaraciones dichas en clases.</a:t>
            </a:r>
          </a:p>
          <a:p>
            <a:pPr marL="285750" indent="-285750">
              <a:buFont typeface="Arial" panose="020B0604020202020204" pitchFamily="34" charset="0"/>
              <a:buChar char="•"/>
            </a:pPr>
            <a:r>
              <a:rPr lang="es-ES_tradnl" dirty="0"/>
              <a:t>Si decides no venir a clases debes informarte de lo que pasa en clases, ya que las clases grabadas son del año pasado, este año no se graban las clases.</a:t>
            </a:r>
          </a:p>
          <a:p>
            <a:pPr marL="285750" indent="-285750">
              <a:buFont typeface="Arial" panose="020B0604020202020204" pitchFamily="34" charset="0"/>
              <a:buChar char="•"/>
            </a:pPr>
            <a:r>
              <a:rPr lang="es-ES_tradnl" dirty="0"/>
              <a:t>Se puede seguir la materia del curso según el material de cada módulo en </a:t>
            </a:r>
            <a:r>
              <a:rPr lang="es-ES_tradnl" dirty="0" err="1"/>
              <a:t>Canvas</a:t>
            </a:r>
            <a:r>
              <a:rPr lang="es-ES_tradnl" dirty="0"/>
              <a:t>.</a:t>
            </a:r>
          </a:p>
          <a:p>
            <a:pPr marL="285750" indent="-285750">
              <a:buFont typeface="Arial" panose="020B0604020202020204" pitchFamily="34" charset="0"/>
              <a:buChar char="•"/>
            </a:pPr>
            <a:r>
              <a:rPr lang="es-ES_tradnl" dirty="0"/>
              <a:t>Debes saber que quienes vienen a clases aprenden más y sacan mejores notas.</a:t>
            </a:r>
          </a:p>
        </p:txBody>
      </p:sp>
      <p:sp>
        <p:nvSpPr>
          <p:cNvPr id="2" name="Rectangle 1">
            <a:extLst>
              <a:ext uri="{FF2B5EF4-FFF2-40B4-BE49-F238E27FC236}">
                <a16:creationId xmlns:a16="http://schemas.microsoft.com/office/drawing/2014/main" id="{C944968E-413C-7C4A-922E-5A56299199B1}"/>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4064549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2136338"/>
            <a:ext cx="8623300" cy="2862322"/>
          </a:xfrm>
          <a:prstGeom prst="rect">
            <a:avLst/>
          </a:prstGeom>
        </p:spPr>
        <p:txBody>
          <a:bodyPr wrap="square">
            <a:spAutoFit/>
          </a:bodyPr>
          <a:lstStyle/>
          <a:p>
            <a:r>
              <a:rPr lang="es-ES_tradnl" dirty="0">
                <a:highlight>
                  <a:srgbClr val="BBE0E3"/>
                </a:highlight>
              </a:rPr>
              <a:t> </a:t>
            </a:r>
            <a:r>
              <a:rPr lang="es-ES_tradnl" b="1" dirty="0">
                <a:highlight>
                  <a:srgbClr val="BBE0E3"/>
                </a:highlight>
              </a:rPr>
              <a:t>ENTREGAS</a:t>
            </a:r>
          </a:p>
          <a:p>
            <a:endParaRPr lang="es-ES_tradnl" dirty="0"/>
          </a:p>
          <a:p>
            <a:pPr marL="285750" indent="-285750">
              <a:buFont typeface="Arial" panose="020B0604020202020204" pitchFamily="34" charset="0"/>
              <a:buChar char="•"/>
            </a:pPr>
            <a:r>
              <a:rPr lang="es-ES_tradnl" dirty="0"/>
              <a:t>Todas las entregas serán a las 9:00PM en </a:t>
            </a:r>
            <a:r>
              <a:rPr lang="es-ES_tradnl" dirty="0" err="1"/>
              <a:t>Canvas</a:t>
            </a:r>
            <a:r>
              <a:rPr lang="es-ES_tradnl" dirty="0"/>
              <a:t>.</a:t>
            </a:r>
          </a:p>
          <a:p>
            <a:pPr marL="285750" indent="-285750">
              <a:buFont typeface="Arial" panose="020B0604020202020204" pitchFamily="34" charset="0"/>
              <a:buChar char="•"/>
            </a:pPr>
            <a:r>
              <a:rPr lang="es-ES_tradnl" dirty="0"/>
              <a:t>Los códigos desarrollados deben ser en Python usando Google </a:t>
            </a:r>
            <a:r>
              <a:rPr lang="es-ES_tradnl" dirty="0" err="1"/>
              <a:t>Colab</a:t>
            </a:r>
            <a:r>
              <a:rPr lang="es-ES_tradnl" dirty="0"/>
              <a:t>.</a:t>
            </a:r>
          </a:p>
          <a:p>
            <a:pPr marL="285750" indent="-285750">
              <a:buFont typeface="Arial" panose="020B0604020202020204" pitchFamily="34" charset="0"/>
              <a:buChar char="•"/>
            </a:pPr>
            <a:r>
              <a:rPr lang="es-ES_tradnl" dirty="0"/>
              <a:t>Las Tareas son individuales.</a:t>
            </a:r>
          </a:p>
          <a:p>
            <a:pPr marL="285750" indent="-285750">
              <a:buFont typeface="Arial" panose="020B0604020202020204" pitchFamily="34" charset="0"/>
              <a:buChar char="•"/>
            </a:pPr>
            <a:r>
              <a:rPr lang="es-ES_tradnl" dirty="0"/>
              <a:t>Los Trabajos en Clase se entregan de manera individual (pero se pueden realizar en grupos de 2-3 personas).</a:t>
            </a:r>
          </a:p>
          <a:p>
            <a:pPr marL="285750" indent="-285750">
              <a:buFont typeface="Arial" panose="020B0604020202020204" pitchFamily="34" charset="0"/>
              <a:buChar char="•"/>
            </a:pPr>
            <a:r>
              <a:rPr lang="es-ES_tradnl" dirty="0"/>
              <a:t>El Proyecto es grupal (los grupos son de 5 estudiantes, no más ni menos, deben ser 5 exactos).</a:t>
            </a:r>
          </a:p>
          <a:p>
            <a:pPr marL="285750" indent="-285750">
              <a:buFont typeface="Arial" panose="020B0604020202020204" pitchFamily="34" charset="0"/>
              <a:buChar char="•"/>
            </a:pPr>
            <a:r>
              <a:rPr lang="es-ES_tradnl" dirty="0"/>
              <a:t>Nunca habrá entregas durante los fines de semana o feriados.</a:t>
            </a:r>
          </a:p>
        </p:txBody>
      </p:sp>
      <p:sp>
        <p:nvSpPr>
          <p:cNvPr id="3" name="Rectangle 2">
            <a:extLst>
              <a:ext uri="{FF2B5EF4-FFF2-40B4-BE49-F238E27FC236}">
                <a16:creationId xmlns:a16="http://schemas.microsoft.com/office/drawing/2014/main" id="{80EEE63D-F32F-6045-BA2F-DB1B1F071D86}"/>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4015640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1997839"/>
            <a:ext cx="8623300" cy="3139321"/>
          </a:xfrm>
          <a:prstGeom prst="rect">
            <a:avLst/>
          </a:prstGeom>
        </p:spPr>
        <p:txBody>
          <a:bodyPr wrap="square">
            <a:spAutoFit/>
          </a:bodyPr>
          <a:lstStyle/>
          <a:p>
            <a:r>
              <a:rPr lang="es-ES_tradnl" dirty="0">
                <a:highlight>
                  <a:srgbClr val="BBE0E3"/>
                </a:highlight>
              </a:rPr>
              <a:t> </a:t>
            </a:r>
            <a:r>
              <a:rPr lang="es-ES_tradnl" b="1" dirty="0">
                <a:highlight>
                  <a:srgbClr val="BBE0E3"/>
                </a:highlight>
              </a:rPr>
              <a:t>TRABAJO EN CLASES</a:t>
            </a:r>
          </a:p>
          <a:p>
            <a:endParaRPr lang="es-ES_tradnl" dirty="0"/>
          </a:p>
          <a:p>
            <a:pPr marL="285750" indent="-285750">
              <a:buFont typeface="Arial" panose="020B0604020202020204" pitchFamily="34" charset="0"/>
              <a:buChar char="•"/>
            </a:pPr>
            <a:r>
              <a:rPr lang="es-ES_tradnl" dirty="0"/>
              <a:t>El enunciado del ejercicio de Trabajo en Clases estará disponible en </a:t>
            </a:r>
            <a:r>
              <a:rPr lang="es-ES_tradnl" dirty="0" err="1"/>
              <a:t>Canvas</a:t>
            </a:r>
            <a:r>
              <a:rPr lang="es-ES_tradnl" dirty="0"/>
              <a:t> a las 9:00AM del día indicado.</a:t>
            </a:r>
          </a:p>
          <a:p>
            <a:pPr marL="285750" indent="-285750">
              <a:buFont typeface="Arial" panose="020B0604020202020204" pitchFamily="34" charset="0"/>
              <a:buChar char="•"/>
            </a:pPr>
            <a:r>
              <a:rPr lang="es-ES_tradnl" dirty="0"/>
              <a:t>La idea es hacer el ejercicio durante la clase correspondiente de 11:30AM a 12:50PM.</a:t>
            </a:r>
          </a:p>
          <a:p>
            <a:pPr marL="285750" indent="-285750">
              <a:buFont typeface="Arial" panose="020B0604020202020204" pitchFamily="34" charset="0"/>
              <a:buChar char="•"/>
            </a:pPr>
            <a:r>
              <a:rPr lang="es-ES_tradnl" dirty="0"/>
              <a:t>Se entrega el ejercicio hasta las 9:00PM del día siguiente.</a:t>
            </a:r>
          </a:p>
          <a:p>
            <a:pPr marL="285750" indent="-285750">
              <a:buFont typeface="Arial" panose="020B0604020202020204" pitchFamily="34" charset="0"/>
              <a:buChar char="•"/>
            </a:pPr>
            <a:r>
              <a:rPr lang="es-ES_tradnl" dirty="0"/>
              <a:t>Fuera de plazo no se puede entregar el ejercicio (se califica como 1.0).</a:t>
            </a:r>
          </a:p>
          <a:p>
            <a:pPr marL="285750" indent="-285750">
              <a:buFont typeface="Arial" panose="020B0604020202020204" pitchFamily="34" charset="0"/>
              <a:buChar char="•"/>
            </a:pPr>
            <a:r>
              <a:rPr lang="es-ES_tradnl" dirty="0"/>
              <a:t>Se elimina la peor nota (comodín que pueden usar quienes tienen algún problema).</a:t>
            </a:r>
            <a:br>
              <a:rPr lang="es-ES_tradnl" dirty="0"/>
            </a:br>
            <a:endParaRPr lang="es-ES_tradnl" dirty="0"/>
          </a:p>
        </p:txBody>
      </p:sp>
      <p:sp>
        <p:nvSpPr>
          <p:cNvPr id="3" name="Rectangle 2">
            <a:extLst>
              <a:ext uri="{FF2B5EF4-FFF2-40B4-BE49-F238E27FC236}">
                <a16:creationId xmlns:a16="http://schemas.microsoft.com/office/drawing/2014/main" id="{27323546-282B-094D-8BBC-A0F1E1DB9E61}"/>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114714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2274838"/>
            <a:ext cx="8623300" cy="2585323"/>
          </a:xfrm>
          <a:prstGeom prst="rect">
            <a:avLst/>
          </a:prstGeom>
        </p:spPr>
        <p:txBody>
          <a:bodyPr wrap="square">
            <a:spAutoFit/>
          </a:bodyPr>
          <a:lstStyle/>
          <a:p>
            <a:r>
              <a:rPr lang="es-ES_tradnl" b="1" dirty="0">
                <a:highlight>
                  <a:srgbClr val="BBE0E3"/>
                </a:highlight>
              </a:rPr>
              <a:t>TAREAS</a:t>
            </a:r>
          </a:p>
          <a:p>
            <a:endParaRPr lang="es-ES_tradnl" dirty="0"/>
          </a:p>
          <a:p>
            <a:pPr marL="285750" indent="-285750">
              <a:buFont typeface="Arial" panose="020B0604020202020204" pitchFamily="34" charset="0"/>
              <a:buChar char="•"/>
            </a:pPr>
            <a:r>
              <a:rPr lang="es-ES_tradnl" dirty="0"/>
              <a:t>El enunciado de la tarea estará disponible en </a:t>
            </a:r>
            <a:r>
              <a:rPr lang="es-ES_tradnl" dirty="0" err="1"/>
              <a:t>Canvas</a:t>
            </a:r>
            <a:r>
              <a:rPr lang="es-ES_tradnl" dirty="0"/>
              <a:t> al menos 3 semanas antes de la entrega.</a:t>
            </a:r>
          </a:p>
          <a:p>
            <a:pPr marL="285750" indent="-285750">
              <a:buFont typeface="Arial" panose="020B0604020202020204" pitchFamily="34" charset="0"/>
              <a:buChar char="•"/>
            </a:pPr>
            <a:r>
              <a:rPr lang="es-ES_tradnl" dirty="0"/>
              <a:t>Se entrega el ejercicio hasta las 9:00PM del día indicado.</a:t>
            </a:r>
          </a:p>
          <a:p>
            <a:pPr marL="285750" indent="-285750">
              <a:buFont typeface="Arial" panose="020B0604020202020204" pitchFamily="34" charset="0"/>
              <a:buChar char="•"/>
            </a:pPr>
            <a:r>
              <a:rPr lang="es-ES_tradnl" dirty="0"/>
              <a:t>Por cada 30 minutos (o fracción) de retraso habrá 0.25 </a:t>
            </a:r>
            <a:r>
              <a:rPr lang="es-ES_tradnl" dirty="0" err="1"/>
              <a:t>pts</a:t>
            </a:r>
            <a:r>
              <a:rPr lang="es-ES_tradnl" dirty="0"/>
              <a:t> de descuento en la nota de la tarea.</a:t>
            </a:r>
          </a:p>
          <a:p>
            <a:pPr marL="285750" indent="-285750">
              <a:buFont typeface="Arial" panose="020B0604020202020204" pitchFamily="34" charset="0"/>
              <a:buChar char="•"/>
            </a:pPr>
            <a:r>
              <a:rPr lang="es-ES_tradnl" dirty="0"/>
              <a:t>Sólo en casos excepcionales y con certificado médico o autorización de la DIPRE se podrá entregar la tarea fuera de plazo.</a:t>
            </a:r>
          </a:p>
        </p:txBody>
      </p:sp>
      <p:sp>
        <p:nvSpPr>
          <p:cNvPr id="3" name="Rectangle 2">
            <a:extLst>
              <a:ext uri="{FF2B5EF4-FFF2-40B4-BE49-F238E27FC236}">
                <a16:creationId xmlns:a16="http://schemas.microsoft.com/office/drawing/2014/main" id="{EED49246-9D0F-7743-AB15-ECCB7C9CAC6B}"/>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1214565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1997839"/>
            <a:ext cx="8623300" cy="3139321"/>
          </a:xfrm>
          <a:prstGeom prst="rect">
            <a:avLst/>
          </a:prstGeom>
        </p:spPr>
        <p:txBody>
          <a:bodyPr wrap="square">
            <a:spAutoFit/>
          </a:bodyPr>
          <a:lstStyle/>
          <a:p>
            <a:r>
              <a:rPr lang="es-ES_tradnl" b="1" dirty="0">
                <a:highlight>
                  <a:srgbClr val="BBE0E3"/>
                </a:highlight>
              </a:rPr>
              <a:t>COMUNICACIÓN</a:t>
            </a:r>
          </a:p>
          <a:p>
            <a:endParaRPr lang="es-ES_tradnl" dirty="0"/>
          </a:p>
          <a:p>
            <a:pPr marL="285750" indent="-285750">
              <a:buFont typeface="Arial" panose="020B0604020202020204" pitchFamily="34" charset="0"/>
              <a:buChar char="•"/>
            </a:pPr>
            <a:r>
              <a:rPr lang="es-ES_tradnl" u="sng" dirty="0"/>
              <a:t>Todas</a:t>
            </a:r>
            <a:r>
              <a:rPr lang="es-ES_tradnl" dirty="0"/>
              <a:t> las consultas deben dirigirse al ayudante jefe Cristian Nova &lt;</a:t>
            </a:r>
            <a:r>
              <a:rPr lang="es-ES_tradnl" dirty="0" err="1"/>
              <a:t>cristian.nova@uc.cl</a:t>
            </a:r>
            <a:r>
              <a:rPr lang="es-ES_tradnl" dirty="0"/>
              <a:t>&gt;.</a:t>
            </a:r>
          </a:p>
          <a:p>
            <a:pPr marL="285750" indent="-285750">
              <a:buFont typeface="Arial" panose="020B0604020202020204" pitchFamily="34" charset="0"/>
              <a:buChar char="•"/>
            </a:pPr>
            <a:r>
              <a:rPr lang="es-ES_tradnl" dirty="0"/>
              <a:t>La comunicación con el profesor del curso por correo electrónico se debe utilizar </a:t>
            </a:r>
            <a:r>
              <a:rPr lang="es-ES_tradnl" u="sng" dirty="0"/>
              <a:t>sólo</a:t>
            </a:r>
            <a:r>
              <a:rPr lang="es-ES_tradnl" dirty="0"/>
              <a:t> en casos excepcionales.</a:t>
            </a:r>
          </a:p>
          <a:p>
            <a:pPr marL="285750" indent="-285750">
              <a:buFont typeface="Arial" panose="020B0604020202020204" pitchFamily="34" charset="0"/>
              <a:buChar char="•"/>
            </a:pPr>
            <a:r>
              <a:rPr lang="es-ES_tradnl" dirty="0"/>
              <a:t>Es necesario respetar los horarios hábiles (de nuestra parte haremos el mayor intento para que las comunicaciones sean en horas de oficina, esperamos lo mismo de tu parte, o al menos que no esperes respuestas fuera del horario laboral).</a:t>
            </a:r>
          </a:p>
          <a:p>
            <a:r>
              <a:rPr lang="es-ES_tradnl" dirty="0"/>
              <a:t> </a:t>
            </a:r>
          </a:p>
        </p:txBody>
      </p:sp>
      <p:sp>
        <p:nvSpPr>
          <p:cNvPr id="3" name="Rectangle 2">
            <a:extLst>
              <a:ext uri="{FF2B5EF4-FFF2-40B4-BE49-F238E27FC236}">
                <a16:creationId xmlns:a16="http://schemas.microsoft.com/office/drawing/2014/main" id="{2DE61687-5669-8D4B-9AA9-F3534D492BE3}"/>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144317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A8B8-DA08-DE42-9BFC-3E9E96524FDE}"/>
              </a:ext>
            </a:extLst>
          </p:cNvPr>
          <p:cNvSpPr>
            <a:spLocks noGrp="1"/>
          </p:cNvSpPr>
          <p:nvPr>
            <p:ph type="title"/>
          </p:nvPr>
        </p:nvSpPr>
        <p:spPr>
          <a:xfrm>
            <a:off x="367048" y="2857500"/>
            <a:ext cx="8229600" cy="1143000"/>
          </a:xfrm>
        </p:spPr>
        <p:txBody>
          <a:bodyPr/>
          <a:lstStyle/>
          <a:p>
            <a:r>
              <a:rPr lang="en-US" dirty="0" err="1"/>
              <a:t>Ejemplo</a:t>
            </a:r>
            <a:endParaRPr lang="en-US" dirty="0"/>
          </a:p>
        </p:txBody>
      </p:sp>
    </p:spTree>
    <p:extLst>
      <p:ext uri="{BB962C8B-B14F-4D97-AF65-F5344CB8AC3E}">
        <p14:creationId xmlns:p14="http://schemas.microsoft.com/office/powerpoint/2010/main" val="296698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381000" y="2690336"/>
            <a:ext cx="8623300" cy="1754326"/>
          </a:xfrm>
          <a:prstGeom prst="rect">
            <a:avLst/>
          </a:prstGeom>
        </p:spPr>
        <p:txBody>
          <a:bodyPr wrap="square">
            <a:spAutoFit/>
          </a:bodyPr>
          <a:lstStyle/>
          <a:p>
            <a:r>
              <a:rPr lang="es-ES_tradnl" b="1" dirty="0">
                <a:highlight>
                  <a:srgbClr val="BBE0E3"/>
                </a:highlight>
              </a:rPr>
              <a:t>FOROS</a:t>
            </a:r>
          </a:p>
          <a:p>
            <a:endParaRPr lang="es-ES_tradnl" dirty="0"/>
          </a:p>
          <a:p>
            <a:pPr marL="285750" indent="-285750">
              <a:buFont typeface="Arial" panose="020B0604020202020204" pitchFamily="34" charset="0"/>
              <a:buChar char="•"/>
            </a:pPr>
            <a:r>
              <a:rPr lang="es-ES_tradnl" dirty="0"/>
              <a:t>Habrá foros para las tareas y proyecto.</a:t>
            </a:r>
          </a:p>
          <a:p>
            <a:pPr marL="285750" indent="-285750">
              <a:buFont typeface="Arial" panose="020B0604020202020204" pitchFamily="34" charset="0"/>
              <a:buChar char="•"/>
            </a:pPr>
            <a:r>
              <a:rPr lang="es-ES_tradnl" dirty="0"/>
              <a:t>Se debe usar responsablemente.</a:t>
            </a:r>
          </a:p>
          <a:p>
            <a:pPr marL="285750" indent="-285750">
              <a:buFont typeface="Arial" panose="020B0604020202020204" pitchFamily="34" charset="0"/>
              <a:buChar char="•"/>
            </a:pPr>
            <a:r>
              <a:rPr lang="es-ES_tradnl" dirty="0"/>
              <a:t>Se responderán todas las preguntas siempre y cuando no se hayan contestado antes (en clases, en los enunciados, en el mismo foro).</a:t>
            </a:r>
          </a:p>
        </p:txBody>
      </p:sp>
      <p:sp>
        <p:nvSpPr>
          <p:cNvPr id="5" name="Rectangle 4">
            <a:extLst>
              <a:ext uri="{FF2B5EF4-FFF2-40B4-BE49-F238E27FC236}">
                <a16:creationId xmlns:a16="http://schemas.microsoft.com/office/drawing/2014/main" id="{2A7D896D-9092-964E-8802-9BF65BF37F8B}"/>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204907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E1FAC1-499F-D74F-9581-F9E9F6D974C2}"/>
              </a:ext>
            </a:extLst>
          </p:cNvPr>
          <p:cNvSpPr/>
          <p:nvPr/>
        </p:nvSpPr>
        <p:spPr>
          <a:xfrm>
            <a:off x="260350" y="1859339"/>
            <a:ext cx="8623300" cy="3416320"/>
          </a:xfrm>
          <a:prstGeom prst="rect">
            <a:avLst/>
          </a:prstGeom>
        </p:spPr>
        <p:txBody>
          <a:bodyPr wrap="square">
            <a:spAutoFit/>
          </a:bodyPr>
          <a:lstStyle/>
          <a:p>
            <a:r>
              <a:rPr lang="es-ES_tradnl" b="1" dirty="0">
                <a:highlight>
                  <a:srgbClr val="BBE0E3"/>
                </a:highlight>
              </a:rPr>
              <a:t>COVID</a:t>
            </a:r>
          </a:p>
          <a:p>
            <a:endParaRPr lang="es-ES_tradnl" dirty="0"/>
          </a:p>
          <a:p>
            <a:pPr marL="285750" indent="-285750">
              <a:buFont typeface="Arial" panose="020B0604020202020204" pitchFamily="34" charset="0"/>
              <a:buChar char="•"/>
            </a:pPr>
            <a:r>
              <a:rPr lang="es-ES_tradnl" dirty="0"/>
              <a:t>Si durante el semestre tienes COVID por favor considera lo siguiente:</a:t>
            </a:r>
          </a:p>
          <a:p>
            <a:pPr marL="285750" indent="-285750">
              <a:buFont typeface="Arial" panose="020B0604020202020204" pitchFamily="34" charset="0"/>
              <a:buChar char="•"/>
            </a:pPr>
            <a:r>
              <a:rPr lang="es-ES_tradnl" dirty="0"/>
              <a:t>Asistencia - puedes ver los videos del año 2021 y seguir la materia módulo por módulo en </a:t>
            </a:r>
            <a:r>
              <a:rPr lang="es-ES_tradnl" dirty="0" err="1"/>
              <a:t>Canvas</a:t>
            </a:r>
            <a:r>
              <a:rPr lang="es-ES_tradnl" dirty="0"/>
              <a:t>.</a:t>
            </a:r>
          </a:p>
          <a:p>
            <a:pPr marL="285750" indent="-285750">
              <a:buFont typeface="Arial" panose="020B0604020202020204" pitchFamily="34" charset="0"/>
              <a:buChar char="•"/>
            </a:pPr>
            <a:r>
              <a:rPr lang="es-ES_tradnl" dirty="0"/>
              <a:t>Trabajo en clases - para la evaluación se elimina la peor nota (comodín) que puedes usar en este caso. </a:t>
            </a:r>
          </a:p>
          <a:p>
            <a:pPr marL="285750" indent="-285750">
              <a:buFont typeface="Arial" panose="020B0604020202020204" pitchFamily="34" charset="0"/>
              <a:buChar char="•"/>
            </a:pPr>
            <a:r>
              <a:rPr lang="es-ES_tradnl" dirty="0"/>
              <a:t>Tareas - con certificado médico o autorización de la DIPRE puedes entregar la tarea fuera de plazo.</a:t>
            </a:r>
          </a:p>
          <a:p>
            <a:pPr marL="285750" indent="-285750">
              <a:buFont typeface="Arial" panose="020B0604020202020204" pitchFamily="34" charset="0"/>
              <a:buChar char="•"/>
            </a:pPr>
            <a:r>
              <a:rPr lang="es-ES_tradnl" dirty="0"/>
              <a:t>Proyecto - con certificado médico o autorización de la DIPRE puedes entregar el proyecto fuera de plazo.</a:t>
            </a:r>
          </a:p>
          <a:p>
            <a:endParaRPr lang="es-ES_tradnl" b="0" i="0" dirty="0">
              <a:solidFill>
                <a:srgbClr val="2D3B45"/>
              </a:solidFill>
              <a:effectLst/>
              <a:latin typeface="Lato Extended"/>
            </a:endParaRPr>
          </a:p>
        </p:txBody>
      </p:sp>
      <p:sp>
        <p:nvSpPr>
          <p:cNvPr id="3" name="Rectangle 2">
            <a:extLst>
              <a:ext uri="{FF2B5EF4-FFF2-40B4-BE49-F238E27FC236}">
                <a16:creationId xmlns:a16="http://schemas.microsoft.com/office/drawing/2014/main" id="{B5451BC3-1E69-564A-A2B1-C6355723D366}"/>
              </a:ext>
            </a:extLst>
          </p:cNvPr>
          <p:cNvSpPr/>
          <p:nvPr/>
        </p:nvSpPr>
        <p:spPr>
          <a:xfrm>
            <a:off x="260350" y="501134"/>
            <a:ext cx="3236784" cy="584775"/>
          </a:xfrm>
          <a:prstGeom prst="rect">
            <a:avLst/>
          </a:prstGeom>
        </p:spPr>
        <p:txBody>
          <a:bodyPr wrap="none">
            <a:spAutoFit/>
          </a:bodyPr>
          <a:lstStyle/>
          <a:p>
            <a:r>
              <a:rPr lang="es-ES_tradnl" sz="3200" dirty="0">
                <a:solidFill>
                  <a:srgbClr val="FF9300"/>
                </a:solidFill>
              </a:rPr>
              <a:t>Reglas del curso</a:t>
            </a:r>
          </a:p>
        </p:txBody>
      </p:sp>
    </p:spTree>
    <p:extLst>
      <p:ext uri="{BB962C8B-B14F-4D97-AF65-F5344CB8AC3E}">
        <p14:creationId xmlns:p14="http://schemas.microsoft.com/office/powerpoint/2010/main" val="257182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6FDC98C-24A1-3048-AE78-2FD41C48C8C1}"/>
              </a:ext>
            </a:extLst>
          </p:cNvPr>
          <p:cNvSpPr/>
          <p:nvPr/>
        </p:nvSpPr>
        <p:spPr>
          <a:xfrm>
            <a:off x="940156" y="1661373"/>
            <a:ext cx="6890197" cy="3400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TextBox 6">
            <a:extLst>
              <a:ext uri="{FF2B5EF4-FFF2-40B4-BE49-F238E27FC236}">
                <a16:creationId xmlns:a16="http://schemas.microsoft.com/office/drawing/2014/main" id="{659DA773-3EA4-184F-9093-E83D2BC35EB1}"/>
              </a:ext>
            </a:extLst>
          </p:cNvPr>
          <p:cNvSpPr txBox="1"/>
          <p:nvPr/>
        </p:nvSpPr>
        <p:spPr>
          <a:xfrm>
            <a:off x="347729" y="429158"/>
            <a:ext cx="8007320" cy="646331"/>
          </a:xfrm>
          <a:prstGeom prst="rect">
            <a:avLst/>
          </a:prstGeom>
          <a:noFill/>
        </p:spPr>
        <p:txBody>
          <a:bodyPr wrap="none" rtlCol="0">
            <a:spAutoFit/>
          </a:bodyPr>
          <a:lstStyle/>
          <a:p>
            <a:r>
              <a:rPr lang="es-ES_tradnl" sz="3600"/>
              <a:t>En un colegio de Educación Básica….</a:t>
            </a:r>
          </a:p>
        </p:txBody>
      </p:sp>
      <p:sp>
        <p:nvSpPr>
          <p:cNvPr id="2" name="Oval 1">
            <a:extLst>
              <a:ext uri="{FF2B5EF4-FFF2-40B4-BE49-F238E27FC236}">
                <a16:creationId xmlns:a16="http://schemas.microsoft.com/office/drawing/2014/main" id="{9024FCE2-E93C-8B48-9B3B-64C8039FC17A}"/>
              </a:ext>
            </a:extLst>
          </p:cNvPr>
          <p:cNvSpPr/>
          <p:nvPr/>
        </p:nvSpPr>
        <p:spPr>
          <a:xfrm>
            <a:off x="1846190" y="2425432"/>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8" name="Oval 7">
            <a:extLst>
              <a:ext uri="{FF2B5EF4-FFF2-40B4-BE49-F238E27FC236}">
                <a16:creationId xmlns:a16="http://schemas.microsoft.com/office/drawing/2014/main" id="{4DE7E2E6-17CE-974D-BF1E-6567C1C5A69F}"/>
              </a:ext>
            </a:extLst>
          </p:cNvPr>
          <p:cNvSpPr/>
          <p:nvPr/>
        </p:nvSpPr>
        <p:spPr>
          <a:xfrm>
            <a:off x="1870021" y="3729033"/>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3" name="TextBox 2">
            <a:extLst>
              <a:ext uri="{FF2B5EF4-FFF2-40B4-BE49-F238E27FC236}">
                <a16:creationId xmlns:a16="http://schemas.microsoft.com/office/drawing/2014/main" id="{F8C7583D-63C0-A74C-AE21-3A157B0D678B}"/>
              </a:ext>
            </a:extLst>
          </p:cNvPr>
          <p:cNvSpPr txBox="1"/>
          <p:nvPr/>
        </p:nvSpPr>
        <p:spPr>
          <a:xfrm>
            <a:off x="310971" y="1459468"/>
            <a:ext cx="3005951" cy="369332"/>
          </a:xfrm>
          <a:prstGeom prst="rect">
            <a:avLst/>
          </a:prstGeom>
          <a:noFill/>
        </p:spPr>
        <p:txBody>
          <a:bodyPr wrap="none" rtlCol="0">
            <a:spAutoFit/>
          </a:bodyPr>
          <a:lstStyle/>
          <a:p>
            <a:r>
              <a:rPr lang="es-ES_tradnl" dirty="0"/>
              <a:t>Dos Categorías (Clases) …</a:t>
            </a:r>
          </a:p>
        </p:txBody>
      </p:sp>
      <p:sp>
        <p:nvSpPr>
          <p:cNvPr id="10" name="TextBox 9">
            <a:extLst>
              <a:ext uri="{FF2B5EF4-FFF2-40B4-BE49-F238E27FC236}">
                <a16:creationId xmlns:a16="http://schemas.microsoft.com/office/drawing/2014/main" id="{005D4103-E13E-7E4A-BADE-3CC45F36514E}"/>
              </a:ext>
            </a:extLst>
          </p:cNvPr>
          <p:cNvSpPr txBox="1"/>
          <p:nvPr/>
        </p:nvSpPr>
        <p:spPr>
          <a:xfrm>
            <a:off x="2690782" y="2435697"/>
            <a:ext cx="4392548" cy="769441"/>
          </a:xfrm>
          <a:prstGeom prst="rect">
            <a:avLst/>
          </a:prstGeom>
          <a:noFill/>
        </p:spPr>
        <p:txBody>
          <a:bodyPr wrap="none" rtlCol="0">
            <a:spAutoFit/>
          </a:bodyPr>
          <a:lstStyle/>
          <a:p>
            <a:pPr algn="ctr"/>
            <a:r>
              <a:rPr lang="es-ES_tradnl" sz="3200"/>
              <a:t>PERSONAS &gt; 25 años</a:t>
            </a:r>
          </a:p>
          <a:p>
            <a:pPr algn="ctr"/>
            <a:r>
              <a:rPr lang="es-ES_tradnl" sz="1200"/>
              <a:t>(PERSONAS QUE TRABAJAN EN EL COLEGIO)</a:t>
            </a:r>
          </a:p>
        </p:txBody>
      </p:sp>
      <p:sp>
        <p:nvSpPr>
          <p:cNvPr id="12" name="TextBox 11">
            <a:extLst>
              <a:ext uri="{FF2B5EF4-FFF2-40B4-BE49-F238E27FC236}">
                <a16:creationId xmlns:a16="http://schemas.microsoft.com/office/drawing/2014/main" id="{CA398E4C-1DCF-F343-847D-223998F57C63}"/>
              </a:ext>
            </a:extLst>
          </p:cNvPr>
          <p:cNvSpPr txBox="1"/>
          <p:nvPr/>
        </p:nvSpPr>
        <p:spPr>
          <a:xfrm>
            <a:off x="2690781" y="3777717"/>
            <a:ext cx="4392549" cy="800219"/>
          </a:xfrm>
          <a:prstGeom prst="rect">
            <a:avLst/>
          </a:prstGeom>
          <a:noFill/>
        </p:spPr>
        <p:txBody>
          <a:bodyPr wrap="none" rtlCol="0">
            <a:spAutoFit/>
          </a:bodyPr>
          <a:lstStyle/>
          <a:p>
            <a:pPr algn="ctr"/>
            <a:r>
              <a:rPr lang="es-ES_tradnl" sz="3200" dirty="0"/>
              <a:t>PERSONAS &lt; 12 años</a:t>
            </a:r>
          </a:p>
          <a:p>
            <a:pPr algn="ctr"/>
            <a:r>
              <a:rPr lang="es-ES_tradnl" sz="1400" dirty="0"/>
              <a:t>(PERSONAS QUE ESTUDIAN EN EL COLEGIO)</a:t>
            </a:r>
          </a:p>
        </p:txBody>
      </p:sp>
      <p:sp>
        <p:nvSpPr>
          <p:cNvPr id="13" name="TextBox 12">
            <a:extLst>
              <a:ext uri="{FF2B5EF4-FFF2-40B4-BE49-F238E27FC236}">
                <a16:creationId xmlns:a16="http://schemas.microsoft.com/office/drawing/2014/main" id="{98E04ACE-B67D-3347-9D81-2987B57CA8F8}"/>
              </a:ext>
            </a:extLst>
          </p:cNvPr>
          <p:cNvSpPr txBox="1"/>
          <p:nvPr/>
        </p:nvSpPr>
        <p:spPr>
          <a:xfrm>
            <a:off x="614185" y="5557786"/>
            <a:ext cx="8366393" cy="1200329"/>
          </a:xfrm>
          <a:prstGeom prst="rect">
            <a:avLst/>
          </a:prstGeom>
          <a:noFill/>
        </p:spPr>
        <p:txBody>
          <a:bodyPr wrap="none" rtlCol="0">
            <a:spAutoFit/>
          </a:bodyPr>
          <a:lstStyle/>
          <a:p>
            <a:pPr marL="342900" indent="-342900">
              <a:buAutoNum type="alphaUcParenR"/>
            </a:pPr>
            <a:r>
              <a:rPr lang="es-ES_tradnl" dirty="0"/>
              <a:t>Qué atributo medir para determinar a qué categoría pertenece una persona?</a:t>
            </a:r>
          </a:p>
          <a:p>
            <a:pPr marL="342900" indent="-342900">
              <a:buAutoNum type="alphaUcParenR"/>
            </a:pPr>
            <a:r>
              <a:rPr lang="es-ES_tradnl" dirty="0"/>
              <a:t>Cómo medir este atributo?</a:t>
            </a:r>
          </a:p>
          <a:p>
            <a:pPr marL="342900" indent="-342900">
              <a:buAutoNum type="alphaUcParenR"/>
            </a:pPr>
            <a:r>
              <a:rPr lang="es-ES_tradnl" dirty="0"/>
              <a:t>Cómo usar este atributo para realizar la clasificación?</a:t>
            </a:r>
          </a:p>
          <a:p>
            <a:pPr marL="342900" indent="-342900">
              <a:buAutoNum type="alphaUcParenR"/>
            </a:pPr>
            <a:r>
              <a:rPr lang="es-ES_tradnl" dirty="0"/>
              <a:t>Cómo evaluar si este proceso de clasificación es efectivo?</a:t>
            </a:r>
          </a:p>
        </p:txBody>
      </p:sp>
    </p:spTree>
    <p:extLst>
      <p:ext uri="{BB962C8B-B14F-4D97-AF65-F5344CB8AC3E}">
        <p14:creationId xmlns:p14="http://schemas.microsoft.com/office/powerpoint/2010/main" val="31364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descr="Avatar Female">
                <a:extLst>
                  <a:ext uri="{FF2B5EF4-FFF2-40B4-BE49-F238E27FC236}">
                    <a16:creationId xmlns:a16="http://schemas.microsoft.com/office/drawing/2014/main" id="{4238701C-464D-BB40-83CB-BAB0B5682920}"/>
                  </a:ext>
                </a:extLst>
              </p:cNvPr>
              <p:cNvGraphicFramePr>
                <a:graphicFrameLocks noChangeAspect="1"/>
              </p:cNvGraphicFramePr>
              <p:nvPr>
                <p:extLst>
                  <p:ext uri="{D42A27DB-BD31-4B8C-83A1-F6EECF244321}">
                    <p14:modId xmlns:p14="http://schemas.microsoft.com/office/powerpoint/2010/main" val="659545046"/>
                  </p:ext>
                </p:extLst>
              </p:nvPr>
            </p:nvGraphicFramePr>
            <p:xfrm>
              <a:off x="1174948" y="1594271"/>
              <a:ext cx="1178916" cy="3669458"/>
            </p:xfrm>
            <a:graphic>
              <a:graphicData uri="http://schemas.microsoft.com/office/drawing/2017/model3d">
                <am3d:model3d r:embed="rId2">
                  <am3d:spPr>
                    <a:xfrm>
                      <a:off x="0" y="0"/>
                      <a:ext cx="1178916" cy="3669458"/>
                    </a:xfrm>
                    <a:prstGeom prst="rect">
                      <a:avLst/>
                    </a:prstGeom>
                  </am3d:spPr>
                  <am3d:camera>
                    <am3d:pos x="0" y="0" z="52035889"/>
                    <am3d:up dx="0" dy="36000000" dz="0"/>
                    <am3d:lookAt x="0" y="0" z="0"/>
                    <am3d:perspective fov="2700000"/>
                  </am3d:camera>
                  <am3d:trans>
                    <am3d:meterPerModelUnit n="621971" d="1000000"/>
                    <am3d:preTrans dx="-95019" dy="-17857480" dz="1505735"/>
                    <am3d:scale>
                      <am3d:sx n="1000000" d="1000000"/>
                      <am3d:sy n="1000000" d="1000000"/>
                      <am3d:sz n="1000000" d="1000000"/>
                    </am3d:scale>
                    <am3d:rot ax="692546" ay="1827116" az="354557"/>
                    <am3d:postTrans dx="0" dy="0" dz="0"/>
                  </am3d:trans>
                  <am3d:raster rName="Office3DRenderer" rVer="16.0.8326">
                    <am3d:blip r:embed="rId3"/>
                  </am3d:raster>
                  <am3d:objViewport viewportSz="3967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vatar Female">
                <a:extLst>
                  <a:ext uri="{FF2B5EF4-FFF2-40B4-BE49-F238E27FC236}">
                    <a16:creationId xmlns:a16="http://schemas.microsoft.com/office/drawing/2014/main" id="{4238701C-464D-BB40-83CB-BAB0B5682920}"/>
                  </a:ext>
                </a:extLst>
              </p:cNvPr>
              <p:cNvPicPr>
                <a:picLocks noGrp="1" noRot="1" noChangeAspect="1" noMove="1" noResize="1" noEditPoints="1" noAdjustHandles="1" noChangeArrowheads="1" noChangeShapeType="1" noCrop="1"/>
              </p:cNvPicPr>
              <p:nvPr/>
            </p:nvPicPr>
            <p:blipFill>
              <a:blip r:embed="rId3"/>
              <a:stretch>
                <a:fillRect/>
              </a:stretch>
            </p:blipFill>
            <p:spPr>
              <a:xfrm>
                <a:off x="1174948" y="1594271"/>
                <a:ext cx="1178916" cy="36694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aroller in Blue Jacket">
                <a:extLst>
                  <a:ext uri="{FF2B5EF4-FFF2-40B4-BE49-F238E27FC236}">
                    <a16:creationId xmlns:a16="http://schemas.microsoft.com/office/drawing/2014/main" id="{16D92DD1-59DC-304E-A661-833333205817}"/>
                  </a:ext>
                </a:extLst>
              </p:cNvPr>
              <p:cNvGraphicFramePr/>
              <p:nvPr>
                <p:extLst>
                  <p:ext uri="{D42A27DB-BD31-4B8C-83A1-F6EECF244321}">
                    <p14:modId xmlns:p14="http://schemas.microsoft.com/office/powerpoint/2010/main" val="320927393"/>
                  </p:ext>
                </p:extLst>
              </p:nvPr>
            </p:nvGraphicFramePr>
            <p:xfrm>
              <a:off x="2702912" y="2421727"/>
              <a:ext cx="903150" cy="3358800"/>
            </p:xfrm>
            <a:graphic>
              <a:graphicData uri="http://schemas.microsoft.com/office/drawing/2017/model3d">
                <am3d:model3d r:embed="rId4">
                  <am3d:spPr>
                    <a:xfrm>
                      <a:off x="0" y="0"/>
                      <a:ext cx="903150" cy="3358800"/>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5"/>
                  </am3d:raster>
                  <am3d:objViewport viewportSz="2467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aroller in Blue Jacket">
                <a:extLst>
                  <a:ext uri="{FF2B5EF4-FFF2-40B4-BE49-F238E27FC236}">
                    <a16:creationId xmlns:a16="http://schemas.microsoft.com/office/drawing/2014/main" id="{16D92DD1-59DC-304E-A661-833333205817}"/>
                  </a:ext>
                </a:extLst>
              </p:cNvPr>
              <p:cNvPicPr>
                <a:picLocks noGrp="1" noRot="1" noChangeAspect="1" noMove="1" noResize="1" noEditPoints="1" noAdjustHandles="1" noChangeArrowheads="1" noChangeShapeType="1" noCrop="1"/>
              </p:cNvPicPr>
              <p:nvPr/>
            </p:nvPicPr>
            <p:blipFill>
              <a:blip r:embed="rId5"/>
              <a:stretch>
                <a:fillRect/>
              </a:stretch>
            </p:blipFill>
            <p:spPr>
              <a:xfrm>
                <a:off x="2702912" y="2421727"/>
                <a:ext cx="903150" cy="3358800"/>
              </a:xfrm>
              <a:prstGeom prst="rect">
                <a:avLst/>
              </a:prstGeom>
            </p:spPr>
          </p:pic>
        </mc:Fallback>
      </mc:AlternateContent>
      <p:sp>
        <p:nvSpPr>
          <p:cNvPr id="6" name="Oval 5">
            <a:extLst>
              <a:ext uri="{FF2B5EF4-FFF2-40B4-BE49-F238E27FC236}">
                <a16:creationId xmlns:a16="http://schemas.microsoft.com/office/drawing/2014/main" id="{95128D1E-A20A-134A-8492-B348A4F8A99A}"/>
              </a:ext>
            </a:extLst>
          </p:cNvPr>
          <p:cNvSpPr/>
          <p:nvPr/>
        </p:nvSpPr>
        <p:spPr>
          <a:xfrm>
            <a:off x="1448873" y="661026"/>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7" name="Oval 6">
            <a:extLst>
              <a:ext uri="{FF2B5EF4-FFF2-40B4-BE49-F238E27FC236}">
                <a16:creationId xmlns:a16="http://schemas.microsoft.com/office/drawing/2014/main" id="{8D437E83-3A5C-7546-B05E-5E12F2B561E3}"/>
              </a:ext>
            </a:extLst>
          </p:cNvPr>
          <p:cNvSpPr/>
          <p:nvPr/>
        </p:nvSpPr>
        <p:spPr>
          <a:xfrm>
            <a:off x="2787438" y="1925888"/>
            <a:ext cx="631065" cy="605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grpSp>
        <p:nvGrpSpPr>
          <p:cNvPr id="11" name="Group 10">
            <a:extLst>
              <a:ext uri="{FF2B5EF4-FFF2-40B4-BE49-F238E27FC236}">
                <a16:creationId xmlns:a16="http://schemas.microsoft.com/office/drawing/2014/main" id="{33E03C34-7938-DE48-B644-E88B0C26513F}"/>
              </a:ext>
            </a:extLst>
          </p:cNvPr>
          <p:cNvGrpSpPr/>
          <p:nvPr/>
        </p:nvGrpSpPr>
        <p:grpSpPr>
          <a:xfrm>
            <a:off x="357640" y="1751527"/>
            <a:ext cx="749943" cy="3512202"/>
            <a:chOff x="357640" y="1751527"/>
            <a:chExt cx="749943" cy="3512202"/>
          </a:xfrm>
        </p:grpSpPr>
        <p:cxnSp>
          <p:nvCxnSpPr>
            <p:cNvPr id="9" name="Straight Arrow Connector 8">
              <a:extLst>
                <a:ext uri="{FF2B5EF4-FFF2-40B4-BE49-F238E27FC236}">
                  <a16:creationId xmlns:a16="http://schemas.microsoft.com/office/drawing/2014/main" id="{71050527-B8BF-9F46-B3A7-DEE237EBE615}"/>
                </a:ext>
              </a:extLst>
            </p:cNvPr>
            <p:cNvCxnSpPr/>
            <p:nvPr/>
          </p:nvCxnSpPr>
          <p:spPr>
            <a:xfrm>
              <a:off x="1107583" y="1751527"/>
              <a:ext cx="0" cy="3512202"/>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814D24E-19AB-0941-8B03-4515EDC8EEA6}"/>
                </a:ext>
              </a:extLst>
            </p:cNvPr>
            <p:cNvSpPr txBox="1"/>
            <p:nvPr/>
          </p:nvSpPr>
          <p:spPr>
            <a:xfrm>
              <a:off x="357640" y="3244334"/>
              <a:ext cx="697627" cy="369332"/>
            </a:xfrm>
            <a:prstGeom prst="rect">
              <a:avLst/>
            </a:prstGeom>
            <a:noFill/>
          </p:spPr>
          <p:txBody>
            <a:bodyPr wrap="none" rtlCol="0">
              <a:spAutoFit/>
            </a:bodyPr>
            <a:lstStyle/>
            <a:p>
              <a:r>
                <a:rPr lang="en-US" dirty="0"/>
                <a:t>1.7m</a:t>
              </a:r>
            </a:p>
          </p:txBody>
        </p:sp>
      </p:grpSp>
      <p:grpSp>
        <p:nvGrpSpPr>
          <p:cNvPr id="12" name="Group 11">
            <a:extLst>
              <a:ext uri="{FF2B5EF4-FFF2-40B4-BE49-F238E27FC236}">
                <a16:creationId xmlns:a16="http://schemas.microsoft.com/office/drawing/2014/main" id="{43EF87A1-C70A-2341-A28E-EDA217A386A5}"/>
              </a:ext>
            </a:extLst>
          </p:cNvPr>
          <p:cNvGrpSpPr/>
          <p:nvPr/>
        </p:nvGrpSpPr>
        <p:grpSpPr>
          <a:xfrm>
            <a:off x="3712060" y="3129569"/>
            <a:ext cx="697627" cy="2088000"/>
            <a:chOff x="1107583" y="3145156"/>
            <a:chExt cx="697627" cy="2088000"/>
          </a:xfrm>
        </p:grpSpPr>
        <p:cxnSp>
          <p:nvCxnSpPr>
            <p:cNvPr id="13" name="Straight Arrow Connector 12">
              <a:extLst>
                <a:ext uri="{FF2B5EF4-FFF2-40B4-BE49-F238E27FC236}">
                  <a16:creationId xmlns:a16="http://schemas.microsoft.com/office/drawing/2014/main" id="{A0B8867C-1476-9D45-8189-5AA48610F44B}"/>
                </a:ext>
              </a:extLst>
            </p:cNvPr>
            <p:cNvCxnSpPr>
              <a:cxnSpLocks/>
            </p:cNvCxnSpPr>
            <p:nvPr/>
          </p:nvCxnSpPr>
          <p:spPr>
            <a:xfrm>
              <a:off x="1107583" y="3145156"/>
              <a:ext cx="0" cy="2088000"/>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EF3F6DC-6C9A-4244-A869-071AC8C703CB}"/>
                </a:ext>
              </a:extLst>
            </p:cNvPr>
            <p:cNvSpPr txBox="1"/>
            <p:nvPr/>
          </p:nvSpPr>
          <p:spPr>
            <a:xfrm>
              <a:off x="1107583" y="3906290"/>
              <a:ext cx="697627" cy="369332"/>
            </a:xfrm>
            <a:prstGeom prst="rect">
              <a:avLst/>
            </a:prstGeom>
            <a:noFill/>
          </p:spPr>
          <p:txBody>
            <a:bodyPr wrap="none" rtlCol="0">
              <a:spAutoFit/>
            </a:bodyPr>
            <a:lstStyle/>
            <a:p>
              <a:r>
                <a:rPr lang="en-US" dirty="0"/>
                <a:t>1.1m</a:t>
              </a:r>
            </a:p>
          </p:txBody>
        </p:sp>
      </p:grpSp>
      <p:sp>
        <p:nvSpPr>
          <p:cNvPr id="16" name="TextBox 15">
            <a:extLst>
              <a:ext uri="{FF2B5EF4-FFF2-40B4-BE49-F238E27FC236}">
                <a16:creationId xmlns:a16="http://schemas.microsoft.com/office/drawing/2014/main" id="{62FD9E9D-87F7-3745-8B04-DB59AE820568}"/>
              </a:ext>
            </a:extLst>
          </p:cNvPr>
          <p:cNvSpPr txBox="1"/>
          <p:nvPr/>
        </p:nvSpPr>
        <p:spPr>
          <a:xfrm>
            <a:off x="706453" y="5810634"/>
            <a:ext cx="3916457" cy="646331"/>
          </a:xfrm>
          <a:prstGeom prst="rect">
            <a:avLst/>
          </a:prstGeom>
          <a:noFill/>
        </p:spPr>
        <p:txBody>
          <a:bodyPr wrap="none" rtlCol="0">
            <a:spAutoFit/>
          </a:bodyPr>
          <a:lstStyle/>
          <a:p>
            <a:r>
              <a:rPr lang="en-US" dirty="0"/>
              <a:t>IF ALTURA &gt; 1.4 	THEN	CLASE 1</a:t>
            </a:r>
          </a:p>
          <a:p>
            <a:r>
              <a:rPr lang="en-US" dirty="0"/>
              <a:t>		ELSE	CLASE 2</a:t>
            </a:r>
          </a:p>
        </p:txBody>
      </p:sp>
      <p:pic>
        <p:nvPicPr>
          <p:cNvPr id="1026" name="Picture 2" descr="UNDERSTANDING BIOMETRIC PERFORMANCE EVALUATION">
            <a:extLst>
              <a:ext uri="{FF2B5EF4-FFF2-40B4-BE49-F238E27FC236}">
                <a16:creationId xmlns:a16="http://schemas.microsoft.com/office/drawing/2014/main" id="{BB80797D-B3DA-0C42-8427-5A8FBEDAD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338" y="2601076"/>
            <a:ext cx="4175662" cy="2505397"/>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A5C32A9A-EF6A-EA4E-96F5-39F1582E3F17}"/>
              </a:ext>
            </a:extLst>
          </p:cNvPr>
          <p:cNvSpPr/>
          <p:nvPr/>
        </p:nvSpPr>
        <p:spPr>
          <a:xfrm>
            <a:off x="6971763" y="3050428"/>
            <a:ext cx="497983" cy="4333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1</a:t>
            </a:r>
          </a:p>
        </p:txBody>
      </p:sp>
      <p:sp>
        <p:nvSpPr>
          <p:cNvPr id="19" name="Oval 18">
            <a:extLst>
              <a:ext uri="{FF2B5EF4-FFF2-40B4-BE49-F238E27FC236}">
                <a16:creationId xmlns:a16="http://schemas.microsoft.com/office/drawing/2014/main" id="{BC9B496C-E21A-DE4C-A763-0C68D7ADCDBA}"/>
              </a:ext>
            </a:extLst>
          </p:cNvPr>
          <p:cNvSpPr/>
          <p:nvPr/>
        </p:nvSpPr>
        <p:spPr>
          <a:xfrm>
            <a:off x="5136970" y="2382593"/>
            <a:ext cx="529733" cy="4636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_tradnl"/>
              <a:t>2</a:t>
            </a:r>
          </a:p>
        </p:txBody>
      </p:sp>
      <p:sp>
        <p:nvSpPr>
          <p:cNvPr id="17" name="TextBox 16">
            <a:extLst>
              <a:ext uri="{FF2B5EF4-FFF2-40B4-BE49-F238E27FC236}">
                <a16:creationId xmlns:a16="http://schemas.microsoft.com/office/drawing/2014/main" id="{ABFC70E2-31E7-B146-9C94-2F880913ACAC}"/>
              </a:ext>
            </a:extLst>
          </p:cNvPr>
          <p:cNvSpPr txBox="1"/>
          <p:nvPr/>
        </p:nvSpPr>
        <p:spPr>
          <a:xfrm>
            <a:off x="5725499" y="1859209"/>
            <a:ext cx="1655133" cy="369332"/>
          </a:xfrm>
          <a:prstGeom prst="rect">
            <a:avLst/>
          </a:prstGeom>
          <a:noFill/>
        </p:spPr>
        <p:txBody>
          <a:bodyPr wrap="none" rtlCol="0">
            <a:spAutoFit/>
          </a:bodyPr>
          <a:lstStyle/>
          <a:p>
            <a:r>
              <a:rPr lang="en-US" dirty="0"/>
              <a:t>EVALUACIÓN</a:t>
            </a:r>
          </a:p>
        </p:txBody>
      </p:sp>
      <p:sp>
        <p:nvSpPr>
          <p:cNvPr id="21" name="TextBox 20">
            <a:extLst>
              <a:ext uri="{FF2B5EF4-FFF2-40B4-BE49-F238E27FC236}">
                <a16:creationId xmlns:a16="http://schemas.microsoft.com/office/drawing/2014/main" id="{A6F608C0-A803-9A42-BF84-2C0C3210D780}"/>
              </a:ext>
            </a:extLst>
          </p:cNvPr>
          <p:cNvSpPr txBox="1"/>
          <p:nvPr/>
        </p:nvSpPr>
        <p:spPr>
          <a:xfrm>
            <a:off x="5017163" y="5101653"/>
            <a:ext cx="4090543" cy="276999"/>
          </a:xfrm>
          <a:prstGeom prst="rect">
            <a:avLst/>
          </a:prstGeom>
          <a:noFill/>
        </p:spPr>
        <p:txBody>
          <a:bodyPr wrap="none" rtlCol="0">
            <a:spAutoFit/>
          </a:bodyPr>
          <a:lstStyle/>
          <a:p>
            <a:r>
              <a:rPr lang="en-US" sz="1200" dirty="0"/>
              <a:t>0.9              1.4                        1.7           1.9        ALTURA</a:t>
            </a:r>
          </a:p>
        </p:txBody>
      </p:sp>
    </p:spTree>
    <p:extLst>
      <p:ext uri="{BB962C8B-B14F-4D97-AF65-F5344CB8AC3E}">
        <p14:creationId xmlns:p14="http://schemas.microsoft.com/office/powerpoint/2010/main" val="18295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additive="sum">
                                        <p:cTn id="8" dur="1000" fill="hold"/>
                                        <p:tgtEl>
                                          <p:spTgt spid="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additive="sum">
                                        <p:cTn id="20"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6" grpId="0"/>
      <p:bldP spid="18" grpId="0" animBg="1"/>
      <p:bldP spid="19" grpId="0" animBg="1"/>
      <p:bldP spid="17"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1751953"/>
            <a:ext cx="8124825" cy="4401205"/>
          </a:xfrm>
          <a:prstGeom prst="rect">
            <a:avLst/>
          </a:prstGeom>
          <a:noFill/>
          <a:ln w="9525">
            <a:noFill/>
            <a:miter lim="800000"/>
            <a:headEnd/>
            <a:tailEnd/>
          </a:ln>
        </p:spPr>
        <p:txBody>
          <a:bodyPr wrap="square">
            <a:prstTxWarp prst="textNoShape">
              <a:avLst/>
            </a:prstTxWarp>
            <a:spAutoFit/>
          </a:bodyPr>
          <a:lstStyle/>
          <a:p>
            <a:pPr marL="342900" lvl="0" indent="-342900">
              <a:buFont typeface="+mj-lt"/>
              <a:buAutoNum type="arabicPeriod"/>
            </a:pPr>
            <a:r>
              <a:rPr lang="es-CL" sz="2000" dirty="0">
                <a:latin typeface="Trebuchet MS"/>
                <a:cs typeface="Trebuchet MS"/>
              </a:rPr>
              <a:t>Analizar las nociones básicas de extracción de características, selección de características, clasificación y evaluación de desempeño.</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Aplicar técnicas basadas en procesamiento de imágenes para la extracción de características geométricas y cromáticas en problemas donde el reconocimiento de patrones se realice a  partir de información visual.</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Diseñar y evaluar características a ser extraídas donde la reconocimiento de patrones se realiza a partir de información visual u otro tipo de información.</a:t>
            </a:r>
            <a:endParaRPr lang="en-US" sz="2000" dirty="0">
              <a:latin typeface="Trebuchet MS"/>
              <a:cs typeface="Trebuchet MS"/>
            </a:endParaRPr>
          </a:p>
          <a:p>
            <a:pPr marL="342900" lvl="0" indent="-342900">
              <a:buFont typeface="+mj-lt"/>
              <a:buAutoNum type="arabicPeriod"/>
            </a:pPr>
            <a:r>
              <a:rPr lang="es-CL" sz="2000" dirty="0">
                <a:latin typeface="Trebuchet MS"/>
                <a:cs typeface="Trebuchet MS"/>
              </a:rPr>
              <a:t>Evaluar algoritmos eficientes para seleccionar características: Análisis de componentes principales, discriminante de Fisher, búsqueda exhaustiva, búsqueda secuencial, Branch&amp;Bound, entre otros.</a:t>
            </a:r>
          </a:p>
        </p:txBody>
      </p:sp>
      <p:sp>
        <p:nvSpPr>
          <p:cNvPr id="8195" name="Text Box 4"/>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(1/2) </a:t>
            </a:r>
            <a:endParaRPr lang="es-ES" sz="3200" b="1" dirty="0">
              <a:solidFill>
                <a:schemeClr val="accent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60374" y="2370138"/>
            <a:ext cx="8124825" cy="2862322"/>
          </a:xfrm>
          <a:prstGeom prst="rect">
            <a:avLst/>
          </a:prstGeom>
          <a:noFill/>
          <a:ln w="9525">
            <a:noFill/>
            <a:miter lim="800000"/>
            <a:headEnd/>
            <a:tailEnd/>
          </a:ln>
        </p:spPr>
        <p:txBody>
          <a:bodyPr wrap="square">
            <a:prstTxWarp prst="textNoShape">
              <a:avLst/>
            </a:prstTxWarp>
            <a:spAutoFit/>
          </a:bodyPr>
          <a:lstStyle/>
          <a:p>
            <a:pPr marL="457200" lvl="0" indent="-457200">
              <a:buFont typeface="+mj-lt"/>
              <a:buAutoNum type="arabicPeriod" startAt="5"/>
            </a:pPr>
            <a:r>
              <a:rPr lang="es-CL" sz="2000" dirty="0">
                <a:latin typeface="Trebuchet MS"/>
                <a:cs typeface="Trebuchet MS"/>
              </a:rPr>
              <a:t>Diseñar clasificadores capaces de resolver problemas reales basados en las técnicas de clasificador lineal, árbol binario de decisión, vecino más cercano, Mahalanobis, Bayes, SVM, redes neuronales entre otros.</a:t>
            </a:r>
            <a:endParaRPr lang="en-US" sz="2000" dirty="0">
              <a:latin typeface="Trebuchet MS"/>
              <a:cs typeface="Trebuchet MS"/>
            </a:endParaRPr>
          </a:p>
          <a:p>
            <a:pPr marL="342900" lvl="0" indent="-342900">
              <a:buFont typeface="+mj-lt"/>
              <a:buAutoNum type="arabicPeriod" startAt="5"/>
            </a:pPr>
            <a:r>
              <a:rPr lang="es-CL" sz="2000" dirty="0">
                <a:latin typeface="Trebuchet MS"/>
                <a:cs typeface="Trebuchet MS"/>
              </a:rPr>
              <a:t>Aplicar técnicas para establecer y comparar el desempeño de los clasificadores: Validación cruzada, bootstrap, e intervalos de confianza basados en distribuciones estadísticas.</a:t>
            </a:r>
            <a:endParaRPr lang="en-US" sz="2000" dirty="0">
              <a:latin typeface="Trebuchet MS"/>
              <a:cs typeface="Trebuchet MS"/>
            </a:endParaRPr>
          </a:p>
          <a:p>
            <a:pPr marL="342900" lvl="0" indent="-342900">
              <a:buFont typeface="+mj-lt"/>
              <a:buAutoNum type="arabicPeriod" startAt="5"/>
            </a:pPr>
            <a:r>
              <a:rPr lang="es-CL" sz="2000" dirty="0">
                <a:latin typeface="Trebuchet MS"/>
                <a:cs typeface="Trebuchet MS"/>
              </a:rPr>
              <a:t>Diseñar un sistema automatico de reconocimiento de patrones capaz de resolver un problema real.</a:t>
            </a:r>
            <a:endParaRPr lang="en-US" sz="2000" dirty="0">
              <a:latin typeface="Trebuchet MS"/>
              <a:cs typeface="Trebuchet MS"/>
            </a:endParaRPr>
          </a:p>
        </p:txBody>
      </p:sp>
      <p:sp>
        <p:nvSpPr>
          <p:cNvPr id="4" name="Text Box 4">
            <a:extLst>
              <a:ext uri="{FF2B5EF4-FFF2-40B4-BE49-F238E27FC236}">
                <a16:creationId xmlns:a16="http://schemas.microsoft.com/office/drawing/2014/main" id="{85076E2F-253B-584B-B667-EA70417671EC}"/>
              </a:ext>
            </a:extLst>
          </p:cNvPr>
          <p:cNvSpPr txBox="1">
            <a:spLocks noChangeArrowheads="1"/>
          </p:cNvSpPr>
          <p:nvPr/>
        </p:nvSpPr>
        <p:spPr bwMode="auto">
          <a:xfrm>
            <a:off x="450850" y="656578"/>
            <a:ext cx="3198311" cy="584775"/>
          </a:xfrm>
          <a:prstGeom prst="rect">
            <a:avLst/>
          </a:prstGeom>
          <a:noFill/>
          <a:ln w="9525">
            <a:noFill/>
            <a:miter lim="800000"/>
            <a:headEnd/>
            <a:tailEnd/>
          </a:ln>
        </p:spPr>
        <p:txBody>
          <a:bodyPr wrap="none">
            <a:prstTxWarp prst="textNoShape">
              <a:avLst/>
            </a:prstTxWarp>
            <a:spAutoFit/>
          </a:bodyPr>
          <a:lstStyle/>
          <a:p>
            <a:r>
              <a:rPr lang="es-CL" sz="3200" b="1" dirty="0">
                <a:solidFill>
                  <a:schemeClr val="accent2"/>
                </a:solidFill>
                <a:latin typeface="Trebuchet MS" charset="0"/>
              </a:rPr>
              <a:t>Objetivos (2/2) </a:t>
            </a:r>
            <a:endParaRPr lang="es-ES" sz="3200" b="1" dirty="0">
              <a:solidFill>
                <a:schemeClr val="accent2"/>
              </a:solidFill>
              <a:latin typeface="Trebuchet MS" charset="0"/>
            </a:endParaRPr>
          </a:p>
        </p:txBody>
      </p:sp>
    </p:spTree>
    <p:extLst>
      <p:ext uri="{BB962C8B-B14F-4D97-AF65-F5344CB8AC3E}">
        <p14:creationId xmlns:p14="http://schemas.microsoft.com/office/powerpoint/2010/main" val="33414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62100" y="2846388"/>
            <a:ext cx="7966075" cy="2031325"/>
          </a:xfrm>
          <a:prstGeom prst="rect">
            <a:avLst/>
          </a:prstGeom>
          <a:noFill/>
          <a:ln w="9525">
            <a:noFill/>
            <a:miter lim="800000"/>
            <a:headEnd/>
            <a:tailEnd/>
          </a:ln>
        </p:spPr>
        <p:txBody>
          <a:bodyPr>
            <a:prstTxWarp prst="textNoShape">
              <a:avLst/>
            </a:prstTxWarp>
            <a:spAutoFit/>
          </a:bodyPr>
          <a:lstStyle/>
          <a:p>
            <a:pPr marL="342900" indent="-342900">
              <a:buFontTx/>
              <a:buAutoNum type="arabicPeriod"/>
            </a:pPr>
            <a:r>
              <a:rPr lang="es-ES" dirty="0">
                <a:solidFill>
                  <a:schemeClr val="accent2"/>
                </a:solidFill>
                <a:latin typeface="Trebuchet MS" charset="0"/>
              </a:rPr>
              <a:t>Introducción</a:t>
            </a:r>
          </a:p>
          <a:p>
            <a:pPr marL="342900" indent="-342900">
              <a:buFontTx/>
              <a:buAutoNum type="arabicPeriod"/>
            </a:pPr>
            <a:r>
              <a:rPr lang="es-ES" dirty="0">
                <a:solidFill>
                  <a:schemeClr val="accent2"/>
                </a:solidFill>
                <a:latin typeface="Trebuchet MS" charset="0"/>
              </a:rPr>
              <a:t>Extracción de Características</a:t>
            </a:r>
          </a:p>
          <a:p>
            <a:pPr marL="342900" indent="-342900">
              <a:buFontTx/>
              <a:buAutoNum type="arabicPeriod"/>
            </a:pPr>
            <a:r>
              <a:rPr lang="es-ES" dirty="0">
                <a:solidFill>
                  <a:schemeClr val="accent2"/>
                </a:solidFill>
                <a:latin typeface="Trebuchet MS" charset="0"/>
              </a:rPr>
              <a:t>Selección de Características</a:t>
            </a:r>
          </a:p>
          <a:p>
            <a:pPr marL="342900" indent="-342900">
              <a:buFontTx/>
              <a:buAutoNum type="arabicPeriod"/>
            </a:pPr>
            <a:r>
              <a:rPr lang="es-ES" dirty="0">
                <a:solidFill>
                  <a:schemeClr val="accent2"/>
                </a:solidFill>
                <a:latin typeface="Trebuchet MS" charset="0"/>
              </a:rPr>
              <a:t>Clasificación</a:t>
            </a:r>
          </a:p>
          <a:p>
            <a:pPr marL="342900" indent="-342900">
              <a:buFontTx/>
              <a:buAutoNum type="arabicPeriod"/>
            </a:pPr>
            <a:r>
              <a:rPr lang="es-ES" dirty="0">
                <a:solidFill>
                  <a:schemeClr val="accent2"/>
                </a:solidFill>
                <a:latin typeface="Trebuchet MS" charset="0"/>
              </a:rPr>
              <a:t>Evaluación de Desempeño</a:t>
            </a:r>
          </a:p>
          <a:p>
            <a:pPr marL="342900" indent="-342900">
              <a:buFontTx/>
              <a:buAutoNum type="arabicPeriod"/>
            </a:pPr>
            <a:r>
              <a:rPr lang="es-ES" dirty="0" err="1">
                <a:solidFill>
                  <a:schemeClr val="accent2"/>
                </a:solidFill>
                <a:latin typeface="Trebuchet MS" charset="0"/>
              </a:rPr>
              <a:t>Clustering</a:t>
            </a:r>
            <a:endParaRPr lang="es-ES" dirty="0">
              <a:solidFill>
                <a:schemeClr val="accent2"/>
              </a:solidFill>
              <a:latin typeface="Trebuchet MS" charset="0"/>
            </a:endParaRPr>
          </a:p>
          <a:p>
            <a:pPr marL="342900" indent="-342900">
              <a:buFontTx/>
              <a:buAutoNum type="arabicPeriod"/>
            </a:pPr>
            <a:r>
              <a:rPr lang="es-ES" dirty="0">
                <a:solidFill>
                  <a:schemeClr val="accent2"/>
                </a:solidFill>
                <a:latin typeface="Trebuchet MS" charset="0"/>
              </a:rPr>
              <a:t>Aplicaciones</a:t>
            </a:r>
          </a:p>
        </p:txBody>
      </p:sp>
      <p:sp>
        <p:nvSpPr>
          <p:cNvPr id="10243" name="Text Box 4"/>
          <p:cNvSpPr txBox="1">
            <a:spLocks noChangeArrowheads="1"/>
          </p:cNvSpPr>
          <p:nvPr/>
        </p:nvSpPr>
        <p:spPr bwMode="auto">
          <a:xfrm>
            <a:off x="488950" y="1084263"/>
            <a:ext cx="2268538" cy="584200"/>
          </a:xfrm>
          <a:prstGeom prst="rect">
            <a:avLst/>
          </a:prstGeom>
          <a:noFill/>
          <a:ln w="9525">
            <a:noFill/>
            <a:miter lim="800000"/>
            <a:headEnd/>
            <a:tailEnd/>
          </a:ln>
        </p:spPr>
        <p:txBody>
          <a:bodyPr wrap="none">
            <a:prstTxWarp prst="textNoShape">
              <a:avLst/>
            </a:prstTxWarp>
            <a:spAutoFit/>
          </a:bodyPr>
          <a:lstStyle/>
          <a:p>
            <a:r>
              <a:rPr lang="es-CL" sz="3200" b="1">
                <a:solidFill>
                  <a:schemeClr val="accent2"/>
                </a:solidFill>
                <a:latin typeface="Trebuchet MS" charset="0"/>
              </a:rPr>
              <a:t>Contenido </a:t>
            </a:r>
            <a:endParaRPr lang="es-ES" sz="3200" b="1">
              <a:solidFill>
                <a:schemeClr val="accent2"/>
              </a:solidFill>
              <a:latin typeface="Trebuchet MS" charset="0"/>
            </a:endParaRP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8897</TotalTime>
  <Words>2871</Words>
  <Application>Microsoft Macintosh PowerPoint</Application>
  <PresentationFormat>On-screen Show (4:3)</PresentationFormat>
  <Paragraphs>369</Paragraphs>
  <Slides>41</Slides>
  <Notes>25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41</vt:i4>
      </vt:variant>
    </vt:vector>
  </HeadingPairs>
  <TitlesOfParts>
    <vt:vector size="46" baseType="lpstr">
      <vt:lpstr>Arial</vt:lpstr>
      <vt:lpstr>Lato Extended</vt:lpstr>
      <vt:lpstr>Trebuchet MS</vt:lpstr>
      <vt:lpstr>1_Diseño predeterminado</vt:lpstr>
      <vt:lpstr>2_Diseño predeterminado</vt:lpstr>
      <vt:lpstr>PowerPoint Presentation</vt:lpstr>
      <vt:lpstr>PowerPoint Presentation</vt:lpstr>
      <vt:lpstr>PowerPoint Presentation</vt:lpstr>
      <vt:lpstr>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105</cp:revision>
  <dcterms:created xsi:type="dcterms:W3CDTF">2012-08-01T13:57:31Z</dcterms:created>
  <dcterms:modified xsi:type="dcterms:W3CDTF">2022-03-08T13:58:43Z</dcterms:modified>
</cp:coreProperties>
</file>